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7" r:id="rId2"/>
    <p:sldId id="258" r:id="rId3"/>
    <p:sldId id="283" r:id="rId4"/>
    <p:sldId id="269" r:id="rId5"/>
    <p:sldId id="302" r:id="rId6"/>
    <p:sldId id="301" r:id="rId7"/>
    <p:sldId id="264" r:id="rId8"/>
    <p:sldId id="265" r:id="rId9"/>
    <p:sldId id="324" r:id="rId10"/>
    <p:sldId id="325" r:id="rId11"/>
    <p:sldId id="321" r:id="rId12"/>
    <p:sldId id="322" r:id="rId13"/>
    <p:sldId id="284" r:id="rId14"/>
    <p:sldId id="266" r:id="rId15"/>
    <p:sldId id="329" r:id="rId16"/>
    <p:sldId id="319" r:id="rId17"/>
    <p:sldId id="316" r:id="rId18"/>
    <p:sldId id="317" r:id="rId19"/>
    <p:sldId id="318" r:id="rId20"/>
    <p:sldId id="313" r:id="rId21"/>
    <p:sldId id="314" r:id="rId22"/>
    <p:sldId id="320" r:id="rId23"/>
    <p:sldId id="285" r:id="rId24"/>
    <p:sldId id="303" r:id="rId25"/>
    <p:sldId id="263" r:id="rId26"/>
    <p:sldId id="330" r:id="rId27"/>
    <p:sldId id="273" r:id="rId28"/>
    <p:sldId id="271" r:id="rId29"/>
    <p:sldId id="268" r:id="rId30"/>
    <p:sldId id="272" r:id="rId31"/>
    <p:sldId id="259" r:id="rId32"/>
    <p:sldId id="290" r:id="rId33"/>
    <p:sldId id="291" r:id="rId34"/>
    <p:sldId id="323" r:id="rId35"/>
    <p:sldId id="292" r:id="rId36"/>
    <p:sldId id="293" r:id="rId37"/>
    <p:sldId id="294" r:id="rId38"/>
    <p:sldId id="296" r:id="rId39"/>
    <p:sldId id="297" r:id="rId40"/>
    <p:sldId id="326" r:id="rId41"/>
    <p:sldId id="327" r:id="rId42"/>
    <p:sldId id="286" r:id="rId43"/>
  </p:sldIdLst>
  <p:sldSz cx="12192000" cy="6858000"/>
  <p:notesSz cx="6858000" cy="9144000"/>
  <p:embeddedFontLst>
    <p:embeddedFont>
      <p:font typeface="等线" panose="02010600030101010101" pitchFamily="2" charset="-122"/>
      <p:regular r:id="rId46"/>
      <p:bold r:id="rId47"/>
    </p:embeddedFont>
    <p:embeddedFont>
      <p:font typeface="Arial Black" panose="020B0A04020102020204" pitchFamily="34" charset="0"/>
      <p:bold r:id="rId48"/>
    </p:embeddedFont>
    <p:embeddedFont>
      <p:font typeface="微軟正黑體" panose="020B0604030504040204" pitchFamily="34" charset="-120"/>
      <p:regular r:id="rId49"/>
      <p:bold r:id="rId50"/>
    </p:embeddedFont>
    <p:embeddedFont>
      <p:font typeface="微軟正黑體" panose="020B0604030504040204" pitchFamily="34" charset="-120"/>
      <p:regular r:id="rId49"/>
      <p:bold r:id="rId50"/>
    </p:embeddedFont>
    <p:embeddedFont>
      <p:font typeface="標楷體" panose="03000509000000000000" pitchFamily="65" charset="-120"/>
      <p:regular r:id="rId51"/>
    </p:embeddedFont>
  </p:embeddedFontLst>
  <p:custDataLst>
    <p:tags r:id="rId5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7242" userDrawn="1">
          <p15:clr>
            <a:srgbClr val="A4A3A4"/>
          </p15:clr>
        </p15:guide>
        <p15:guide id="4" orient="horz" pos="754" userDrawn="1">
          <p15:clr>
            <a:srgbClr val="A4A3A4"/>
          </p15:clr>
        </p15:guide>
        <p15:guide id="5" orient="horz" pos="3929" userDrawn="1">
          <p15:clr>
            <a:srgbClr val="A4A3A4"/>
          </p15:clr>
        </p15:guide>
        <p15:guide id="6" orient="horz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2B8"/>
    <a:srgbClr val="F89B7B"/>
    <a:srgbClr val="96CC99"/>
    <a:srgbClr val="FFC85A"/>
    <a:srgbClr val="FFD2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18" d="100"/>
          <a:sy n="118" d="100"/>
        </p:scale>
        <p:origin x="114" y="210"/>
      </p:cViewPr>
      <p:guideLst>
        <p:guide pos="7242"/>
        <p:guide orient="horz" pos="754"/>
        <p:guide orient="horz" pos="3929"/>
        <p:guide orient="horz"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microsoft.com/office/2016/11/relationships/changesInfo" Target="changesInfos/changesInfo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王淳鋒" userId="50787d98-96a5-4ff8-be2d-660b490fed00" providerId="ADAL" clId="{4355BCE3-1A6A-4516-ABEC-F741F07B6117}"/>
    <pc:docChg chg="modSld">
      <pc:chgData name="王淳鋒" userId="50787d98-96a5-4ff8-be2d-660b490fed00" providerId="ADAL" clId="{4355BCE3-1A6A-4516-ABEC-F741F07B6117}" dt="2025-11-26T06:25:34.260" v="122"/>
      <pc:docMkLst>
        <pc:docMk/>
      </pc:docMkLst>
      <pc:sldChg chg="modTransition">
        <pc:chgData name="王淳鋒" userId="50787d98-96a5-4ff8-be2d-660b490fed00" providerId="ADAL" clId="{4355BCE3-1A6A-4516-ABEC-F741F07B6117}" dt="2025-11-26T06:22:24.290" v="1"/>
        <pc:sldMkLst>
          <pc:docMk/>
          <pc:sldMk cId="0" sldId="258"/>
        </pc:sldMkLst>
      </pc:sldChg>
      <pc:sldChg chg="modSp">
        <pc:chgData name="王淳鋒" userId="50787d98-96a5-4ff8-be2d-660b490fed00" providerId="ADAL" clId="{4355BCE3-1A6A-4516-ABEC-F741F07B6117}" dt="2025-11-26T06:23:01.383" v="6"/>
        <pc:sldMkLst>
          <pc:docMk/>
          <pc:sldMk cId="1337040709" sldId="290"/>
        </pc:sldMkLst>
        <pc:graphicFrameChg chg="mod">
          <ac:chgData name="王淳鋒" userId="50787d98-96a5-4ff8-be2d-660b490fed00" providerId="ADAL" clId="{4355BCE3-1A6A-4516-ABEC-F741F07B6117}" dt="2025-11-26T06:23:01.383" v="6"/>
          <ac:graphicFrameMkLst>
            <pc:docMk/>
            <pc:sldMk cId="1337040709" sldId="290"/>
            <ac:graphicFrameMk id="2" creationId="{3BA5E4A2-E72F-4E5A-41D3-DC070B88082B}"/>
          </ac:graphicFrameMkLst>
        </pc:graphicFrameChg>
      </pc:sldChg>
      <pc:sldChg chg="modSp">
        <pc:chgData name="王淳鋒" userId="50787d98-96a5-4ff8-be2d-660b490fed00" providerId="ADAL" clId="{4355BCE3-1A6A-4516-ABEC-F741F07B6117}" dt="2025-11-26T06:23:21.548" v="24"/>
        <pc:sldMkLst>
          <pc:docMk/>
          <pc:sldMk cId="4130445772" sldId="291"/>
        </pc:sldMkLst>
        <pc:graphicFrameChg chg="mod">
          <ac:chgData name="王淳鋒" userId="50787d98-96a5-4ff8-be2d-660b490fed00" providerId="ADAL" clId="{4355BCE3-1A6A-4516-ABEC-F741F07B6117}" dt="2025-11-26T06:23:21.548" v="24"/>
          <ac:graphicFrameMkLst>
            <pc:docMk/>
            <pc:sldMk cId="4130445772" sldId="291"/>
            <ac:graphicFrameMk id="2" creationId="{9F18121C-B362-6A65-4546-C727766B47A3}"/>
          </ac:graphicFrameMkLst>
        </pc:graphicFrameChg>
      </pc:sldChg>
      <pc:sldChg chg="modSp">
        <pc:chgData name="王淳鋒" userId="50787d98-96a5-4ff8-be2d-660b490fed00" providerId="ADAL" clId="{4355BCE3-1A6A-4516-ABEC-F741F07B6117}" dt="2025-11-26T06:23:32.710" v="32"/>
        <pc:sldMkLst>
          <pc:docMk/>
          <pc:sldMk cId="1035881543" sldId="292"/>
        </pc:sldMkLst>
        <pc:graphicFrameChg chg="mod">
          <ac:chgData name="王淳鋒" userId="50787d98-96a5-4ff8-be2d-660b490fed00" providerId="ADAL" clId="{4355BCE3-1A6A-4516-ABEC-F741F07B6117}" dt="2025-11-26T06:23:32.710" v="32"/>
          <ac:graphicFrameMkLst>
            <pc:docMk/>
            <pc:sldMk cId="1035881543" sldId="292"/>
            <ac:graphicFrameMk id="4" creationId="{89ABE742-E244-B6AF-893D-5438737188AE}"/>
          </ac:graphicFrameMkLst>
        </pc:graphicFrameChg>
      </pc:sldChg>
      <pc:sldChg chg="modSp">
        <pc:chgData name="王淳鋒" userId="50787d98-96a5-4ff8-be2d-660b490fed00" providerId="ADAL" clId="{4355BCE3-1A6A-4516-ABEC-F741F07B6117}" dt="2025-11-26T06:25:34.260" v="122"/>
        <pc:sldMkLst>
          <pc:docMk/>
          <pc:sldMk cId="768087518" sldId="293"/>
        </pc:sldMkLst>
        <pc:graphicFrameChg chg="mod">
          <ac:chgData name="王淳鋒" userId="50787d98-96a5-4ff8-be2d-660b490fed00" providerId="ADAL" clId="{4355BCE3-1A6A-4516-ABEC-F741F07B6117}" dt="2025-11-26T06:25:34.260" v="122"/>
          <ac:graphicFrameMkLst>
            <pc:docMk/>
            <pc:sldMk cId="768087518" sldId="293"/>
            <ac:graphicFrameMk id="2" creationId="{C061F91F-EE86-0E6F-5230-5D78B0DE7A31}"/>
          </ac:graphicFrameMkLst>
        </pc:graphicFrameChg>
      </pc:sldChg>
      <pc:sldChg chg="modSp mod">
        <pc:chgData name="王淳鋒" userId="50787d98-96a5-4ff8-be2d-660b490fed00" providerId="ADAL" clId="{4355BCE3-1A6A-4516-ABEC-F741F07B6117}" dt="2025-11-26T06:24:02.465" v="84"/>
        <pc:sldMkLst>
          <pc:docMk/>
          <pc:sldMk cId="1757806279" sldId="294"/>
        </pc:sldMkLst>
        <pc:graphicFrameChg chg="mod modGraphic">
          <ac:chgData name="王淳鋒" userId="50787d98-96a5-4ff8-be2d-660b490fed00" providerId="ADAL" clId="{4355BCE3-1A6A-4516-ABEC-F741F07B6117}" dt="2025-11-26T06:24:02.465" v="84"/>
          <ac:graphicFrameMkLst>
            <pc:docMk/>
            <pc:sldMk cId="1757806279" sldId="294"/>
            <ac:graphicFrameMk id="2" creationId="{6FC94F67-0CB5-C657-9BB0-33FB6278FF8D}"/>
          </ac:graphicFrameMkLst>
        </pc:graphicFrameChg>
      </pc:sldChg>
      <pc:sldChg chg="modSp">
        <pc:chgData name="王淳鋒" userId="50787d98-96a5-4ff8-be2d-660b490fed00" providerId="ADAL" clId="{4355BCE3-1A6A-4516-ABEC-F741F07B6117}" dt="2025-11-26T06:24:12.303" v="91"/>
        <pc:sldMkLst>
          <pc:docMk/>
          <pc:sldMk cId="1582026702" sldId="296"/>
        </pc:sldMkLst>
        <pc:graphicFrameChg chg="mod">
          <ac:chgData name="王淳鋒" userId="50787d98-96a5-4ff8-be2d-660b490fed00" providerId="ADAL" clId="{4355BCE3-1A6A-4516-ABEC-F741F07B6117}" dt="2025-11-26T06:24:12.303" v="91"/>
          <ac:graphicFrameMkLst>
            <pc:docMk/>
            <pc:sldMk cId="1582026702" sldId="296"/>
            <ac:graphicFrameMk id="2" creationId="{5CC9F727-A852-21D0-D3CC-B7035C793596}"/>
          </ac:graphicFrameMkLst>
        </pc:graphicFrameChg>
      </pc:sldChg>
      <pc:sldChg chg="modSp mod">
        <pc:chgData name="王淳鋒" userId="50787d98-96a5-4ff8-be2d-660b490fed00" providerId="ADAL" clId="{4355BCE3-1A6A-4516-ABEC-F741F07B6117}" dt="2025-11-26T06:24:37.762" v="101" actId="20577"/>
        <pc:sldMkLst>
          <pc:docMk/>
          <pc:sldMk cId="3004050512" sldId="297"/>
        </pc:sldMkLst>
        <pc:graphicFrameChg chg="mod modGraphic">
          <ac:chgData name="王淳鋒" userId="50787d98-96a5-4ff8-be2d-660b490fed00" providerId="ADAL" clId="{4355BCE3-1A6A-4516-ABEC-F741F07B6117}" dt="2025-11-26T06:24:37.762" v="101" actId="20577"/>
          <ac:graphicFrameMkLst>
            <pc:docMk/>
            <pc:sldMk cId="3004050512" sldId="297"/>
            <ac:graphicFrameMk id="5" creationId="{FA35447E-53DF-EF89-8618-D4CE9FF6D68C}"/>
          </ac:graphicFrameMkLst>
        </pc:graphicFrameChg>
      </pc:sldChg>
      <pc:sldChg chg="modSp">
        <pc:chgData name="王淳鋒" userId="50787d98-96a5-4ff8-be2d-660b490fed00" providerId="ADAL" clId="{4355BCE3-1A6A-4516-ABEC-F741F07B6117}" dt="2025-11-26T06:23:27.209" v="27"/>
        <pc:sldMkLst>
          <pc:docMk/>
          <pc:sldMk cId="4000393198" sldId="323"/>
        </pc:sldMkLst>
        <pc:graphicFrameChg chg="mod">
          <ac:chgData name="王淳鋒" userId="50787d98-96a5-4ff8-be2d-660b490fed00" providerId="ADAL" clId="{4355BCE3-1A6A-4516-ABEC-F741F07B6117}" dt="2025-11-26T06:23:27.209" v="27"/>
          <ac:graphicFrameMkLst>
            <pc:docMk/>
            <pc:sldMk cId="4000393198" sldId="323"/>
            <ac:graphicFrameMk id="2" creationId="{9F18121C-B362-6A65-4546-C727766B47A3}"/>
          </ac:graphicFrameMkLst>
        </pc:graphicFrameChg>
      </pc:sldChg>
      <pc:sldChg chg="modSp mod">
        <pc:chgData name="王淳鋒" userId="50787d98-96a5-4ff8-be2d-660b490fed00" providerId="ADAL" clId="{4355BCE3-1A6A-4516-ABEC-F741F07B6117}" dt="2025-11-26T06:24:59.341" v="109"/>
        <pc:sldMkLst>
          <pc:docMk/>
          <pc:sldMk cId="3724314438" sldId="326"/>
        </pc:sldMkLst>
        <pc:graphicFrameChg chg="mod modGraphic">
          <ac:chgData name="王淳鋒" userId="50787d98-96a5-4ff8-be2d-660b490fed00" providerId="ADAL" clId="{4355BCE3-1A6A-4516-ABEC-F741F07B6117}" dt="2025-11-26T06:24:59.341" v="109"/>
          <ac:graphicFrameMkLst>
            <pc:docMk/>
            <pc:sldMk cId="3724314438" sldId="326"/>
            <ac:graphicFrameMk id="3" creationId="{5EF94CE5-4D61-9F45-10D0-C102798F91B4}"/>
          </ac:graphicFrameMkLst>
        </pc:graphicFrameChg>
      </pc:sldChg>
      <pc:sldChg chg="modSp mod">
        <pc:chgData name="王淳鋒" userId="50787d98-96a5-4ff8-be2d-660b490fed00" providerId="ADAL" clId="{4355BCE3-1A6A-4516-ABEC-F741F07B6117}" dt="2025-11-26T06:25:18.847" v="121"/>
        <pc:sldMkLst>
          <pc:docMk/>
          <pc:sldMk cId="63851388" sldId="327"/>
        </pc:sldMkLst>
        <pc:graphicFrameChg chg="mod modGraphic">
          <ac:chgData name="王淳鋒" userId="50787d98-96a5-4ff8-be2d-660b490fed00" providerId="ADAL" clId="{4355BCE3-1A6A-4516-ABEC-F741F07B6117}" dt="2025-11-26T06:25:18.847" v="121"/>
          <ac:graphicFrameMkLst>
            <pc:docMk/>
            <pc:sldMk cId="63851388" sldId="327"/>
            <ac:graphicFrameMk id="3" creationId="{A842B172-531C-7C06-F747-1279155F3E48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051A3565-548E-A68F-356B-E443DB7DF6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95B3209-DF18-B598-F54D-E5CEFA254D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28DB1-A4A9-4001-A82A-AE5A1A64F708}" type="datetimeFigureOut">
              <a:rPr lang="zh-TW" altLang="en-US" smtClean="0"/>
              <a:t>2025/11/26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9879065-56AC-DE03-5FE5-B317E2BDCA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41F242C-440E-D35E-63DC-812926DFBC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7528C-3B3A-4B21-B302-DFB74E8013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73610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BA602-0E5E-4CCE-BBD9-777A0B4AB306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7969D-9E66-4D69-B2DE-38DB47245A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C0D3840-69CB-41F3-A109-A61C95F428F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C0D3840-69CB-41F3-A109-A61C95F428F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C0D3840-69CB-41F3-A109-A61C95F428F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95102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C0D3840-69CB-41F3-A109-A61C95F428F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324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C0D3840-69CB-41F3-A109-A61C95F428F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43691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C0D3840-69CB-41F3-A109-A61C95F428F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3141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C0D3840-69CB-41F3-A109-A61C95F428F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0014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C0D3840-69CB-41F3-A109-A61C95F428F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2129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C0D3840-69CB-41F3-A109-A61C95F428F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948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C0D3840-69CB-41F3-A109-A61C95F428F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2627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C0D3840-69CB-41F3-A109-A61C95F428F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3087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C0D3840-69CB-41F3-A109-A61C95F428F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3718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C0D3840-69CB-41F3-A109-A61C95F428F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</a:r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C0D3840-69CB-41F3-A109-A61C95F428F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</a:rPr>
              <a:t>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C0D3840-69CB-41F3-A109-A61C95F428F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</a:rPr>
              <a:t>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C0D3840-69CB-41F3-A109-A61C95F428F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</a:rPr>
              <a:t>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C0D3840-69CB-41F3-A109-A61C95F428F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213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C0D3840-69CB-41F3-A109-A61C95F428F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C0D3840-69CB-41F3-A109-A61C95F428F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C0D3840-69CB-41F3-A109-A61C95F428F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238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C0D3840-69CB-41F3-A109-A61C95F428F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771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C0D3840-69CB-41F3-A109-A61C95F428F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114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C0D3840-69CB-41F3-A109-A61C95F428F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9682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9.png"/><Relationship Id="rId7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14.png"/><Relationship Id="rId9" Type="http://schemas.openxmlformats.org/officeDocument/2006/relationships/image" Target="../media/image16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12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5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23.png"/><Relationship Id="rId5" Type="http://schemas.openxmlformats.org/officeDocument/2006/relationships/image" Target="../media/image6.png"/><Relationship Id="rId10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8.png"/><Relationship Id="rId7" Type="http://schemas.openxmlformats.org/officeDocument/2006/relationships/image" Target="../media/image9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19.png"/><Relationship Id="rId9" Type="http://schemas.openxmlformats.org/officeDocument/2006/relationships/image" Target="../media/image25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9.png"/><Relationship Id="rId3" Type="http://schemas.openxmlformats.org/officeDocument/2006/relationships/image" Target="../media/image26.png"/><Relationship Id="rId7" Type="http://schemas.openxmlformats.org/officeDocument/2006/relationships/image" Target="../media/image10.pn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microsoft.com/office/2007/relationships/hdphoto" Target="../media/hdphoto1.wdp"/><Relationship Id="rId5" Type="http://schemas.openxmlformats.org/officeDocument/2006/relationships/image" Target="../media/image6.png"/><Relationship Id="rId10" Type="http://schemas.openxmlformats.org/officeDocument/2006/relationships/image" Target="../media/image29.png"/><Relationship Id="rId4" Type="http://schemas.openxmlformats.org/officeDocument/2006/relationships/image" Target="../media/image27.png"/><Relationship Id="rId9" Type="http://schemas.openxmlformats.org/officeDocument/2006/relationships/image" Target="../media/image17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12" Type="http://schemas.openxmlformats.org/officeDocument/2006/relationships/image" Target="../media/image7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32.png"/><Relationship Id="rId4" Type="http://schemas.openxmlformats.org/officeDocument/2006/relationships/image" Target="../media/image2.png"/><Relationship Id="rId9" Type="http://schemas.openxmlformats.org/officeDocument/2006/relationships/image" Target="../media/image25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3.png"/><Relationship Id="rId7" Type="http://schemas.openxmlformats.org/officeDocument/2006/relationships/image" Target="../media/image9.png"/><Relationship Id="rId12" Type="http://schemas.openxmlformats.org/officeDocument/2006/relationships/image" Target="../media/image7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32.png"/><Relationship Id="rId4" Type="http://schemas.openxmlformats.org/officeDocument/2006/relationships/image" Target="../media/image34.png"/><Relationship Id="rId9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2174774" cy="177281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832" y="4631246"/>
            <a:ext cx="4270168" cy="222675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428" y="5435126"/>
            <a:ext cx="344989" cy="35611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14" y="352194"/>
            <a:ext cx="1144748" cy="17244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830" y="1524592"/>
            <a:ext cx="345519" cy="35611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" y="879163"/>
            <a:ext cx="833003" cy="282709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14" y="2866152"/>
            <a:ext cx="271331" cy="27133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79" y="5978837"/>
            <a:ext cx="280346" cy="26578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417" y="6066560"/>
            <a:ext cx="463867" cy="35611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397" y="880244"/>
            <a:ext cx="376880" cy="38844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240" y="4087124"/>
            <a:ext cx="2973759" cy="277209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 userDrawn="1"/>
        </p:nvPicPr>
        <p:blipFill>
          <a:blip r:embed="rId1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279" y="0"/>
            <a:ext cx="1015720" cy="670508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509" y="6032481"/>
            <a:ext cx="417541" cy="424276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1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830" y="3907233"/>
            <a:ext cx="428625" cy="428625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205" y="3277102"/>
            <a:ext cx="486074" cy="30379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279" y="2195086"/>
            <a:ext cx="455780" cy="47048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276" y="5558234"/>
            <a:ext cx="853880" cy="514590"/>
          </a:xfrm>
          <a:prstGeom prst="rect">
            <a:avLst/>
          </a:prstGeom>
        </p:spPr>
      </p:pic>
      <p:sp>
        <p:nvSpPr>
          <p:cNvPr id="2" name="灯片编号占位符 5">
            <a:extLst>
              <a:ext uri="{FF2B5EF4-FFF2-40B4-BE49-F238E27FC236}">
                <a16:creationId xmlns:a16="http://schemas.microsoft.com/office/drawing/2014/main" id="{94D32C9E-DF2D-A13D-FD16-2D3C24D621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8239" y="63660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defRPr>
            </a:lvl1pPr>
          </a:lstStyle>
          <a:p>
            <a:fld id="{5F27A8B7-2F41-4F1E-901F-C072F65DED5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9825787" y="4013"/>
            <a:ext cx="2370223" cy="236219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601" b="6601"/>
          <a:stretch>
            <a:fillRect/>
          </a:stretch>
        </p:blipFill>
        <p:spPr>
          <a:xfrm rot="16200000" flipH="1" flipV="1">
            <a:off x="-469234" y="3898232"/>
            <a:ext cx="3429002" cy="249053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66" y="148280"/>
            <a:ext cx="344989" cy="3561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02" y="4877718"/>
            <a:ext cx="280346" cy="26578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063" y="6234362"/>
            <a:ext cx="463867" cy="3561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012" y="184376"/>
            <a:ext cx="323728" cy="3289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5298" y="6134100"/>
            <a:ext cx="356041" cy="366963"/>
          </a:xfrm>
          <a:prstGeom prst="rect">
            <a:avLst/>
          </a:prstGeom>
        </p:spPr>
      </p:pic>
      <p:sp>
        <p:nvSpPr>
          <p:cNvPr id="2" name="灯片编号占位符 5">
            <a:extLst>
              <a:ext uri="{FF2B5EF4-FFF2-40B4-BE49-F238E27FC236}">
                <a16:creationId xmlns:a16="http://schemas.microsoft.com/office/drawing/2014/main" id="{A6B5892B-9C26-1220-F353-75FC7D4FA5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8239" y="63660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defRPr>
            </a:lvl1pPr>
          </a:lstStyle>
          <a:p>
            <a:fld id="{5F27A8B7-2F41-4F1E-901F-C072F65DED5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49453" y="0"/>
            <a:ext cx="2042546" cy="166502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601" b="6601"/>
          <a:stretch>
            <a:fillRect/>
          </a:stretch>
        </p:blipFill>
        <p:spPr>
          <a:xfrm flipH="1">
            <a:off x="-1" y="4858161"/>
            <a:ext cx="3835021" cy="199983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0726" y="6249348"/>
            <a:ext cx="344989" cy="35611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830" y="1524592"/>
            <a:ext cx="345519" cy="3561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79" y="5978837"/>
            <a:ext cx="280346" cy="26578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417" y="6066560"/>
            <a:ext cx="463867" cy="35611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434" y="184376"/>
            <a:ext cx="417541" cy="42427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39" y="1524592"/>
            <a:ext cx="486074" cy="303796"/>
          </a:xfrm>
          <a:prstGeom prst="rect">
            <a:avLst/>
          </a:prstGeom>
        </p:spPr>
      </p:pic>
      <p:sp>
        <p:nvSpPr>
          <p:cNvPr id="3" name="灯片编号占位符 5">
            <a:extLst>
              <a:ext uri="{FF2B5EF4-FFF2-40B4-BE49-F238E27FC236}">
                <a16:creationId xmlns:a16="http://schemas.microsoft.com/office/drawing/2014/main" id="{AD2A183C-202F-D7FE-E1A0-686F05EAB0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8239" y="63660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defRPr>
            </a:lvl1pPr>
          </a:lstStyle>
          <a:p>
            <a:fld id="{5F27A8B7-2F41-4F1E-901F-C072F65DED5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05625" cy="56292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240" y="4087124"/>
            <a:ext cx="2973759" cy="277209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830" y="3907233"/>
            <a:ext cx="428625" cy="4286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14" y="352194"/>
            <a:ext cx="1144748" cy="17244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932" y="3821268"/>
            <a:ext cx="853880" cy="5145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64" y="4895589"/>
            <a:ext cx="345519" cy="35611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626" y="124385"/>
            <a:ext cx="486074" cy="30379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33" y="6235700"/>
            <a:ext cx="455780" cy="470483"/>
          </a:xfrm>
          <a:prstGeom prst="rect">
            <a:avLst/>
          </a:prstGeom>
        </p:spPr>
      </p:pic>
      <p:sp>
        <p:nvSpPr>
          <p:cNvPr id="11" name="灯片编号占位符 5">
            <a:extLst>
              <a:ext uri="{FF2B5EF4-FFF2-40B4-BE49-F238E27FC236}">
                <a16:creationId xmlns:a16="http://schemas.microsoft.com/office/drawing/2014/main" id="{E6CF5B57-E278-66D4-D054-CC49752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8239" y="63660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defRPr>
            </a:lvl1pPr>
          </a:lstStyle>
          <a:p>
            <a:fld id="{5F27A8B7-2F41-4F1E-901F-C072F65DED5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978090" cy="10287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6" y="253289"/>
            <a:ext cx="842088" cy="12685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279" y="0"/>
            <a:ext cx="1015720" cy="6705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" y="879163"/>
            <a:ext cx="833003" cy="28270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14" y="2866152"/>
            <a:ext cx="271331" cy="27133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842" y="5237196"/>
            <a:ext cx="3108158" cy="162080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761" y="6327704"/>
            <a:ext cx="417541" cy="42427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960" y="5721110"/>
            <a:ext cx="853880" cy="5145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14" y="6047598"/>
            <a:ext cx="345519" cy="35611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355" y="4691443"/>
            <a:ext cx="486074" cy="30379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018" y="478889"/>
            <a:ext cx="286822" cy="28682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258" y="6382297"/>
            <a:ext cx="280346" cy="26578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354" y="5801139"/>
            <a:ext cx="463867" cy="356118"/>
          </a:xfrm>
          <a:prstGeom prst="rect">
            <a:avLst/>
          </a:prstGeom>
        </p:spPr>
      </p:pic>
      <p:sp>
        <p:nvSpPr>
          <p:cNvPr id="2" name="灯片编号占位符 5">
            <a:extLst>
              <a:ext uri="{FF2B5EF4-FFF2-40B4-BE49-F238E27FC236}">
                <a16:creationId xmlns:a16="http://schemas.microsoft.com/office/drawing/2014/main" id="{E1EB6B3A-9E4A-71C7-7130-192298FBB9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8239" y="63660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defRPr>
            </a:lvl1pPr>
          </a:lstStyle>
          <a:p>
            <a:fld id="{5F27A8B7-2F41-4F1E-901F-C072F65DED5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2174774" cy="177281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966" y="4631246"/>
            <a:ext cx="4270168" cy="222675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14" y="352194"/>
            <a:ext cx="1144748" cy="17244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6" y="879163"/>
            <a:ext cx="833003" cy="28270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14" y="2866152"/>
            <a:ext cx="271331" cy="2713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397" y="880244"/>
            <a:ext cx="376880" cy="38844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279" y="0"/>
            <a:ext cx="1015720" cy="67050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509" y="6032481"/>
            <a:ext cx="417541" cy="42427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276" y="5558234"/>
            <a:ext cx="853880" cy="51459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126" y="167086"/>
            <a:ext cx="185108" cy="185108"/>
          </a:xfrm>
          <a:prstGeom prst="rect">
            <a:avLst/>
          </a:prstGeom>
        </p:spPr>
      </p:pic>
      <p:sp>
        <p:nvSpPr>
          <p:cNvPr id="2" name="灯片编号占位符 5">
            <a:extLst>
              <a:ext uri="{FF2B5EF4-FFF2-40B4-BE49-F238E27FC236}">
                <a16:creationId xmlns:a16="http://schemas.microsoft.com/office/drawing/2014/main" id="{48E42008-F4C8-039C-D0CC-04FB3A5286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8239" y="63660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defRPr>
            </a:lvl1pPr>
          </a:lstStyle>
          <a:p>
            <a:fld id="{5F27A8B7-2F41-4F1E-901F-C072F65DED5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221" y="5161915"/>
            <a:ext cx="1820778" cy="169730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49453" y="0"/>
            <a:ext cx="2042546" cy="166502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601" b="6601"/>
          <a:stretch>
            <a:fillRect/>
          </a:stretch>
        </p:blipFill>
        <p:spPr>
          <a:xfrm flipH="1">
            <a:off x="-1" y="4858161"/>
            <a:ext cx="3835021" cy="199983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90" y="184376"/>
            <a:ext cx="344989" cy="3561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79" y="5978837"/>
            <a:ext cx="280346" cy="26578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417" y="6066560"/>
            <a:ext cx="463867" cy="3561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434" y="184376"/>
            <a:ext cx="417541" cy="42427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900" y="5030695"/>
            <a:ext cx="262439" cy="262439"/>
          </a:xfrm>
          <a:prstGeom prst="rect">
            <a:avLst/>
          </a:prstGeom>
        </p:spPr>
      </p:pic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2C58BB8D-E485-07DB-E202-7D82009CA4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8239" y="63660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defRPr>
            </a:lvl1pPr>
          </a:lstStyle>
          <a:p>
            <a:fld id="{5F27A8B7-2F41-4F1E-901F-C072F65DED5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9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61940" cy="102869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8272" y="256811"/>
            <a:ext cx="711383" cy="1071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7" y="442161"/>
            <a:ext cx="833003" cy="28270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08" y="2312701"/>
            <a:ext cx="189868" cy="18986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745" y="6235700"/>
            <a:ext cx="376880" cy="3884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5689" y="271869"/>
            <a:ext cx="417541" cy="42427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438" y="6146132"/>
            <a:ext cx="855167" cy="51536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encilGrayscale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5244847"/>
            <a:ext cx="1736818" cy="1619036"/>
          </a:xfrm>
          <a:prstGeom prst="rect">
            <a:avLst/>
          </a:prstGeom>
        </p:spPr>
      </p:pic>
      <p:sp>
        <p:nvSpPr>
          <p:cNvPr id="14" name="流程图: 接点 13"/>
          <p:cNvSpPr/>
          <p:nvPr userDrawn="1"/>
        </p:nvSpPr>
        <p:spPr>
          <a:xfrm>
            <a:off x="10407600" y="6235700"/>
            <a:ext cx="216000" cy="216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2" y="5528461"/>
            <a:ext cx="280346" cy="26578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701" y="6207078"/>
            <a:ext cx="463867" cy="356118"/>
          </a:xfrm>
          <a:prstGeom prst="rect">
            <a:avLst/>
          </a:prstGeom>
        </p:spPr>
      </p:pic>
      <p:sp>
        <p:nvSpPr>
          <p:cNvPr id="2" name="灯片编号占位符 5">
            <a:extLst>
              <a:ext uri="{FF2B5EF4-FFF2-40B4-BE49-F238E27FC236}">
                <a16:creationId xmlns:a16="http://schemas.microsoft.com/office/drawing/2014/main" id="{8C08B227-DA9D-508D-8863-160227AA60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8239" y="63660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defRPr>
            </a:lvl1pPr>
          </a:lstStyle>
          <a:p>
            <a:fld id="{5F27A8B7-2F41-4F1E-901F-C072F65DED5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167" y="5498383"/>
            <a:ext cx="1459831" cy="136083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9825787" y="4013"/>
            <a:ext cx="2370223" cy="236219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601" b="6601"/>
          <a:stretch>
            <a:fillRect/>
          </a:stretch>
        </p:blipFill>
        <p:spPr>
          <a:xfrm rot="16200000" flipH="1" flipV="1">
            <a:off x="-469234" y="3898232"/>
            <a:ext cx="3429002" cy="249053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66" y="148280"/>
            <a:ext cx="344989" cy="3561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02" y="4877718"/>
            <a:ext cx="280346" cy="26578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063" y="6234362"/>
            <a:ext cx="463867" cy="3561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012" y="184376"/>
            <a:ext cx="323728" cy="3289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900" y="5367163"/>
            <a:ext cx="262439" cy="26243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5298" y="6134100"/>
            <a:ext cx="356041" cy="3669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5" y="0"/>
            <a:ext cx="833003" cy="282709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93" y="1986989"/>
            <a:ext cx="271331" cy="271331"/>
          </a:xfrm>
          <a:prstGeom prst="rect">
            <a:avLst/>
          </a:prstGeom>
        </p:spPr>
      </p:pic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810C7B7E-FD73-F66D-352E-39DE17D0B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8239" y="63660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defRPr>
            </a:lvl1pPr>
          </a:lstStyle>
          <a:p>
            <a:fld id="{5F27A8B7-2F41-4F1E-901F-C072F65DED5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167" y="5498383"/>
            <a:ext cx="1459831" cy="136083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 flipV="1">
            <a:off x="10720533" y="2497"/>
            <a:ext cx="1473960" cy="14689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601" b="6601"/>
          <a:stretch>
            <a:fillRect/>
          </a:stretch>
        </p:blipFill>
        <p:spPr>
          <a:xfrm rot="16200000" flipH="1" flipV="1">
            <a:off x="-318426" y="4849480"/>
            <a:ext cx="2326945" cy="169009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66" y="148280"/>
            <a:ext cx="344989" cy="3561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88" y="5498382"/>
            <a:ext cx="280346" cy="26578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55" y="6353602"/>
            <a:ext cx="463867" cy="3561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911" y="326339"/>
            <a:ext cx="323728" cy="3289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900" y="5367163"/>
            <a:ext cx="262439" cy="26243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5298" y="6134100"/>
            <a:ext cx="356041" cy="3669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5" y="0"/>
            <a:ext cx="833003" cy="28270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93" y="1986989"/>
            <a:ext cx="271331" cy="271331"/>
          </a:xfrm>
          <a:prstGeom prst="rect">
            <a:avLst/>
          </a:prstGeom>
        </p:spPr>
      </p:pic>
      <p:sp>
        <p:nvSpPr>
          <p:cNvPr id="13" name="灯片编号占位符 5">
            <a:extLst>
              <a:ext uri="{FF2B5EF4-FFF2-40B4-BE49-F238E27FC236}">
                <a16:creationId xmlns:a16="http://schemas.microsoft.com/office/drawing/2014/main" id="{F22151EA-EFC5-EE7C-F89F-546244D4FE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8239" y="63660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defRPr>
            </a:lvl1pPr>
          </a:lstStyle>
          <a:p>
            <a:fld id="{5F27A8B7-2F41-4F1E-901F-C072F65DED5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defRPr>
            </a:lvl1pPr>
          </a:lstStyle>
          <a:p>
            <a:fld id="{5F27A8B7-2F41-4F1E-901F-C072F65DED5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105号-简雅黑" panose="00000500000000000000" pitchFamily="2" charset="-122"/>
          <a:ea typeface="字魂105号-简雅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105号-简雅黑" panose="00000500000000000000" pitchFamily="2" charset="-122"/>
          <a:ea typeface="字魂105号-简雅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105号-简雅黑" panose="00000500000000000000" pitchFamily="2" charset="-122"/>
          <a:ea typeface="字魂105号-简雅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105号-简雅黑" panose="00000500000000000000" pitchFamily="2" charset="-122"/>
          <a:ea typeface="字魂105号-简雅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05号-简雅黑" panose="00000500000000000000" pitchFamily="2" charset="-122"/>
          <a:ea typeface="字魂105号-简雅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05号-简雅黑" panose="00000500000000000000" pitchFamily="2" charset="-122"/>
          <a:ea typeface="字魂105号-简雅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hcm.ntunhs.edu.tw/intern_apply/intern_login.asp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hcm.ntunhs.edu.tw/newLogin.aspx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dohcm.ntunhs.edu.tw/board_normal.aspx?num_board=5480&amp;id_board=1" TargetMode="External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gender.ntunhs.edu.tw/p/412-1009-807.php?Lang=zh-tw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icd-rnd.ntunhs.edu.tw/p/412-1038-2599.php?Lang=zh-tw" TargetMode="External"/><Relationship Id="rId5" Type="http://schemas.openxmlformats.org/officeDocument/2006/relationships/hyperlink" Target="https://icd-rnd.ntunhs.edu.tw/p/412-1038-2597.php?Lang=zh-tw" TargetMode="External"/><Relationship Id="rId4" Type="http://schemas.openxmlformats.org/officeDocument/2006/relationships/hyperlink" Target="https://www.gender.edu.tw/web/index.php/home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lh.gov.tw/?aid=76&amp;pid=94" TargetMode="Externa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940350" y="1552157"/>
            <a:ext cx="10311300" cy="201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TW" altLang="en-US" sz="4400" b="1" spc="1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字魂105号-简雅黑" panose="00000500000000000000" pitchFamily="2" charset="-122"/>
                <a:sym typeface="思源黑体" panose="020B0500000000000000" pitchFamily="34" charset="-122"/>
              </a:rPr>
              <a:t>國立臺北護理健康大學 健康事業管理系</a:t>
            </a:r>
            <a:br>
              <a:rPr lang="zh-TW" altLang="en-US" sz="4400" b="1" spc="1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字魂105号-简雅黑" panose="00000500000000000000" pitchFamily="2" charset="-122"/>
                <a:sym typeface="思源黑体" panose="020B0500000000000000" pitchFamily="34" charset="-122"/>
              </a:rPr>
            </a:br>
            <a:r>
              <a:rPr lang="zh-TW" altLang="en-US" sz="4400" b="1" spc="1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字魂105号-简雅黑" panose="00000500000000000000" pitchFamily="2" charset="-122"/>
                <a:sym typeface="思源黑体" panose="020B0500000000000000" pitchFamily="34" charset="-122"/>
              </a:rPr>
              <a:t>四技實習前說明會</a:t>
            </a:r>
            <a:endParaRPr kumimoji="0" lang="en-US" altLang="zh-CN" sz="4400" b="1" i="0" u="none" strike="noStrike" kern="1200" cap="none" spc="10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字魂105号-简雅黑" panose="00000500000000000000" pitchFamily="2" charset="-122"/>
              <a:sym typeface="思源黑体" panose="020B0500000000000000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678443" y="3981589"/>
            <a:ext cx="2835113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TW" sz="2800" b="1" i="0" u="none" strike="noStrike" kern="1200" cap="none" spc="10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思源黑体" panose="020B0500000000000000" pitchFamily="34" charset="-122"/>
              </a:rPr>
              <a:t>114.11.26(</a:t>
            </a:r>
            <a:r>
              <a:rPr kumimoji="0" lang="zh-TW" altLang="en-US" sz="2800" b="1" i="0" u="none" strike="noStrike" kern="1200" cap="none" spc="10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  <a:sym typeface="思源黑体" panose="020B0500000000000000" pitchFamily="34" charset="-122"/>
              </a:rPr>
              <a:t>三</a:t>
            </a:r>
            <a:r>
              <a:rPr kumimoji="0" lang="en-US" altLang="zh-TW" sz="2800" b="1" i="0" u="none" strike="noStrike" kern="1200" cap="none" spc="10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思源黑体" panose="020B0500000000000000" pitchFamily="34" charset="-122"/>
              </a:rPr>
              <a:t>)</a:t>
            </a:r>
            <a:endParaRPr kumimoji="0" lang="zh-CN" altLang="en-US" sz="2800" b="1" i="0" u="none" strike="noStrike" kern="1200" cap="none" spc="10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  <a:sym typeface="思源黑体" panose="020B0500000000000000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830" y="1524592"/>
            <a:ext cx="345519" cy="35611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14" y="2866152"/>
            <a:ext cx="271331" cy="271331"/>
          </a:xfrm>
          <a:prstGeom prst="rect">
            <a:avLst/>
          </a:prstGeom>
        </p:spPr>
      </p:pic>
      <p:sp>
        <p:nvSpPr>
          <p:cNvPr id="3" name="Text 1">
            <a:extLst>
              <a:ext uri="{FF2B5EF4-FFF2-40B4-BE49-F238E27FC236}">
                <a16:creationId xmlns:a16="http://schemas.microsoft.com/office/drawing/2014/main" id="{0C220493-4A5C-F761-FD7D-BAC417A06A64}"/>
              </a:ext>
            </a:extLst>
          </p:cNvPr>
          <p:cNvSpPr txBox="1"/>
          <p:nvPr/>
        </p:nvSpPr>
        <p:spPr>
          <a:xfrm>
            <a:off x="3335716" y="3533417"/>
            <a:ext cx="5520566" cy="56162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145000"/>
              </a:lnSpc>
              <a:buNone/>
            </a:pPr>
            <a:r>
              <a:rPr lang="zh-TW" altLang="en-US" sz="28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JP Regular" pitchFamily="34" charset="-120"/>
              </a:rPr>
              <a:t>健康事業管理系 徐瑋老師</a:t>
            </a:r>
            <a:endParaRPr lang="en-US" sz="2800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6D0123F-529B-0DEF-28BF-53F617FF43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27A8B7-2F41-4F1E-901F-C072F65DED56}" type="slidenum">
              <a:rPr lang="zh-CN" altLang="en-US" smtClean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1</a:t>
            </a:fld>
            <a:endParaRPr lang="zh-CN" altLang="en-US" dirty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8501760-9F75-3E44-BC44-85138C9CDD00}"/>
              </a:ext>
            </a:extLst>
          </p:cNvPr>
          <p:cNvSpPr txBox="1">
            <a:spLocks/>
          </p:cNvSpPr>
          <p:nvPr/>
        </p:nvSpPr>
        <p:spPr>
          <a:xfrm>
            <a:off x="4907605" y="879625"/>
            <a:ext cx="2997451" cy="64706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4000" dirty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DB7A84ED-4CC1-9250-4748-96230BDD80F6}"/>
              </a:ext>
            </a:extLst>
          </p:cNvPr>
          <p:cNvGrpSpPr/>
          <p:nvPr/>
        </p:nvGrpSpPr>
        <p:grpSpPr>
          <a:xfrm>
            <a:off x="1634875" y="879625"/>
            <a:ext cx="8922250" cy="1013397"/>
            <a:chOff x="1807709" y="805878"/>
            <a:chExt cx="8922250" cy="1013397"/>
          </a:xfrm>
        </p:grpSpPr>
        <p:sp>
          <p:nvSpPr>
            <p:cNvPr id="3" name="標題 1">
              <a:extLst>
                <a:ext uri="{FF2B5EF4-FFF2-40B4-BE49-F238E27FC236}">
                  <a16:creationId xmlns:a16="http://schemas.microsoft.com/office/drawing/2014/main" id="{F62A6407-2204-0B14-B5B8-B9047D3AE5D9}"/>
                </a:ext>
              </a:extLst>
            </p:cNvPr>
            <p:cNvSpPr txBox="1">
              <a:spLocks/>
            </p:cNvSpPr>
            <p:nvPr/>
          </p:nvSpPr>
          <p:spPr>
            <a:xfrm>
              <a:off x="2709909" y="892475"/>
              <a:ext cx="8020050" cy="926800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4800" b="1" dirty="0">
                  <a:latin typeface="Calibri" panose="020F0502020204030204" pitchFamily="34" charset="0"/>
                  <a:ea typeface="微軟正黑體" panose="020B0604030504040204" pitchFamily="34" charset="-120"/>
                  <a:cs typeface="Calibri" panose="020F0502020204030204" pitchFamily="34" charset="0"/>
                </a:rPr>
                <a:t>實習資料檔案命名方式</a:t>
              </a:r>
              <a:r>
                <a:rPr lang="en-US" altLang="zh-TW" sz="48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(2/2)</a:t>
              </a:r>
              <a:endParaRPr lang="zh-TW" altLang="en-US" sz="4800" b="1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endParaRPr>
            </a:p>
          </p:txBody>
        </p:sp>
        <p:pic>
          <p:nvPicPr>
            <p:cNvPr id="7" name="Image 1" descr="preencoded.png">
              <a:extLst>
                <a:ext uri="{FF2B5EF4-FFF2-40B4-BE49-F238E27FC236}">
                  <a16:creationId xmlns:a16="http://schemas.microsoft.com/office/drawing/2014/main" id="{EF390BED-49FA-76B3-BCA3-DB83F0F3F2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99000"/>
            </a:blip>
            <a:stretch>
              <a:fillRect/>
            </a:stretch>
          </p:blipFill>
          <p:spPr>
            <a:xfrm>
              <a:off x="1807709" y="805878"/>
              <a:ext cx="1152838" cy="1013397"/>
            </a:xfrm>
            <a:prstGeom prst="rect">
              <a:avLst/>
            </a:prstGeom>
          </p:spPr>
        </p:pic>
      </p:grp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3BC48668-8095-E985-7C44-4592F346D61E}"/>
              </a:ext>
            </a:extLst>
          </p:cNvPr>
          <p:cNvSpPr txBox="1">
            <a:spLocks/>
          </p:cNvSpPr>
          <p:nvPr/>
        </p:nvSpPr>
        <p:spPr>
          <a:xfrm>
            <a:off x="1003302" y="1979619"/>
            <a:ext cx="11087595" cy="423284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TW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※114</a:t>
            </a:r>
            <a:r>
              <a:rPr lang="zh-TW" altLang="en-US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年</a:t>
            </a:r>
            <a:r>
              <a:rPr lang="en-US" altLang="zh-TW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zh-TW" altLang="en-US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月</a:t>
            </a:r>
            <a:r>
              <a:rPr lang="en-US" altLang="zh-TW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zh-TW" altLang="en-US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日</a:t>
            </a:r>
            <a:r>
              <a:rPr lang="en-US" altLang="zh-TW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17:00</a:t>
            </a:r>
            <a:r>
              <a:rPr lang="zh-TW" altLang="en-US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繳交資料期限截止後，若有</a:t>
            </a:r>
            <a:r>
              <a:rPr lang="zh-TW" altLang="en-US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需要修正或更新者</a:t>
            </a:r>
            <a:r>
              <a:rPr lang="zh-TW" altLang="en-US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，請於繳交新檔案時於原檔案名稱後加入修正日期。</a:t>
            </a:r>
            <a:endParaRPr lang="en-US" altLang="zh-TW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TW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zh-TW" altLang="en-US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範例：健四四</a:t>
            </a:r>
            <a:r>
              <a:rPr lang="en-US" altLang="zh-TW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zh-TW" altLang="en-US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王小明</a:t>
            </a:r>
            <a:r>
              <a:rPr lang="en-US" altLang="zh-TW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zh-TW" altLang="en-US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實習履歷表</a:t>
            </a:r>
            <a:r>
              <a:rPr lang="en-US" altLang="zh-TW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-1141202</a:t>
            </a:r>
          </a:p>
          <a:p>
            <a:pPr marL="0" indent="0">
              <a:buFont typeface="Arial" pitchFamily="34" charset="0"/>
              <a:buNone/>
            </a:pPr>
            <a:endParaRPr lang="en-US" altLang="zh-TW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zh-TW" altLang="en-US" sz="4000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★</a:t>
            </a:r>
            <a:r>
              <a:rPr lang="zh-TW" altLang="en-US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為方便資料整理，資料夾與檔案命名方式請嚴格遵照以上規則，若有不符規定者，將退回修正，謝謝。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AEF2549-9025-8180-346A-27E9BB688F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27A8B7-2F41-4F1E-901F-C072F65DED56}" type="slidenum">
              <a:rPr lang="zh-CN" altLang="en-US" smtClean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10</a:t>
            </a:fld>
            <a:endParaRPr lang="zh-CN" altLang="en-US" dirty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57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2000">
        <p14:pan dir="r"/>
      </p:transition>
    </mc:Choice>
    <mc:Fallback xmlns="">
      <p:transition spd="slow" advClick="0" advTm="2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框 31"/>
          <p:cNvSpPr txBox="1"/>
          <p:nvPr/>
        </p:nvSpPr>
        <p:spPr>
          <a:xfrm>
            <a:off x="5397252" y="801956"/>
            <a:ext cx="2435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  <a:sym typeface="思源黑体" panose="020B0500000000000000" pitchFamily="34" charset="-122"/>
              </a:rPr>
              <a:t>重要公告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8501760-9F75-3E44-BC44-85138C9CDD00}"/>
              </a:ext>
            </a:extLst>
          </p:cNvPr>
          <p:cNvSpPr txBox="1">
            <a:spLocks/>
          </p:cNvSpPr>
          <p:nvPr/>
        </p:nvSpPr>
        <p:spPr>
          <a:xfrm>
            <a:off x="4907605" y="879625"/>
            <a:ext cx="2997451" cy="64706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4000" dirty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A27FEDE7-53C9-018D-8B34-3C495A94B76F}"/>
              </a:ext>
            </a:extLst>
          </p:cNvPr>
          <p:cNvSpPr txBox="1"/>
          <p:nvPr/>
        </p:nvSpPr>
        <p:spPr>
          <a:xfrm>
            <a:off x="1635611" y="1981849"/>
            <a:ext cx="9541439" cy="3337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3" indent="-60963">
              <a:lnSpc>
                <a:spcPct val="90000"/>
              </a:lnSpc>
              <a:spcBef>
                <a:spcPts val="800"/>
              </a:spcBef>
              <a:spcAft>
                <a:spcPts val="133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u"/>
            </a:pPr>
            <a:r>
              <a:rPr lang="zh-TW" altLang="en-US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實習相關事項及表單皆在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系網</a:t>
            </a:r>
            <a:r>
              <a:rPr lang="zh-TW" altLang="en-US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公告</a:t>
            </a:r>
            <a:endParaRPr lang="en-US" altLang="zh-TW" sz="2400" dirty="0">
              <a:solidFill>
                <a:srgbClr val="000000">
                  <a:lumMod val="75000"/>
                  <a:lumOff val="2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pPr marL="60963" indent="-60963">
              <a:lnSpc>
                <a:spcPct val="90000"/>
              </a:lnSpc>
              <a:spcBef>
                <a:spcPts val="800"/>
              </a:spcBef>
              <a:spcAft>
                <a:spcPts val="133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altLang="zh-TW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(</a:t>
            </a:r>
            <a:r>
              <a:rPr lang="zh-TW" altLang="en-US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學校首頁→學術單位→健康事業管理系所→實習專區→實習公告</a:t>
            </a:r>
            <a:r>
              <a:rPr lang="en-US" altLang="zh-TW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)</a:t>
            </a:r>
          </a:p>
          <a:p>
            <a:pPr marL="480024" indent="-342917">
              <a:lnSpc>
                <a:spcPct val="150000"/>
              </a:lnSpc>
              <a:spcBef>
                <a:spcPts val="400"/>
              </a:spcBef>
              <a:buFont typeface="Arial" pitchFamily="34" charset="0"/>
              <a:buAutoNum type="arabicPeriod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名牌 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(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依單位規定，若需自行準備，格式放系網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)</a:t>
            </a:r>
          </a:p>
          <a:p>
            <a:pPr marL="480024" indent="-342917">
              <a:lnSpc>
                <a:spcPct val="150000"/>
              </a:lnSpc>
              <a:buAutoNum type="arabicPeriod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實習計畫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(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系網上自行下載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)</a:t>
            </a:r>
            <a:r>
              <a:rPr lang="zh-TW" alt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*</a:t>
            </a:r>
            <a:r>
              <a:rPr lang="zh-TW" altLang="en-US" sz="1867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相關事項實習計畫書上皆有說明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pPr marL="480024" indent="-342917">
              <a:lnSpc>
                <a:spcPct val="150000"/>
              </a:lnSpc>
              <a:buAutoNum type="arabicPeriod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第一天報到相關資料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(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實習前會再整理並上傳至系網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)</a:t>
            </a:r>
          </a:p>
          <a:p>
            <a:pPr lvl="0"/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pPr lvl="0"/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*請注意班代通知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!</a:t>
            </a:r>
          </a:p>
        </p:txBody>
      </p:sp>
      <p:pic>
        <p:nvPicPr>
          <p:cNvPr id="5" name="Image 13" descr="preencoded.png">
            <a:extLst>
              <a:ext uri="{FF2B5EF4-FFF2-40B4-BE49-F238E27FC236}">
                <a16:creationId xmlns:a16="http://schemas.microsoft.com/office/drawing/2014/main" id="{4A7E9D80-C6D0-7500-2405-40EC500B934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9000"/>
          </a:blip>
          <a:stretch>
            <a:fillRect/>
          </a:stretch>
        </p:blipFill>
        <p:spPr>
          <a:xfrm>
            <a:off x="4397766" y="549746"/>
            <a:ext cx="872437" cy="1011310"/>
          </a:xfrm>
          <a:prstGeom prst="rect">
            <a:avLst/>
          </a:prstGeom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E412747-94C7-BC72-DAC8-B4CA3933C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27A8B7-2F41-4F1E-901F-C072F65DED56}" type="slidenum">
              <a:rPr lang="zh-CN" altLang="en-US" smtClean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11</a:t>
            </a:fld>
            <a:endParaRPr lang="zh-CN" altLang="en-US" dirty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43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2000">
        <p14:pan dir="r"/>
      </p:transition>
    </mc:Choice>
    <mc:Fallback xmlns="">
      <p:transition spd="slow" advClick="0" advTm="2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1">
            <a:extLst>
              <a:ext uri="{FF2B5EF4-FFF2-40B4-BE49-F238E27FC236}">
                <a16:creationId xmlns:a16="http://schemas.microsoft.com/office/drawing/2014/main" id="{E2949B1F-4E5F-70B3-0292-9E69FB188424}"/>
              </a:ext>
            </a:extLst>
          </p:cNvPr>
          <p:cNvSpPr txBox="1"/>
          <p:nvPr/>
        </p:nvSpPr>
        <p:spPr>
          <a:xfrm>
            <a:off x="4675063" y="646571"/>
            <a:ext cx="2841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defRPr kumimoji="0" sz="4800" b="1" i="0" u="none" strike="noStrike" cap="none" spc="0" normalizeH="0" baseline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6 Pngtree" pitchFamily="2" charset="0"/>
                <a:ea typeface="思源黑体" panose="020B0500000000000000" pitchFamily="34" charset="-122"/>
                <a:cs typeface="字魂105号-简雅黑" panose="00000500000000000000" pitchFamily="2" charset="-122"/>
              </a:defRPr>
            </a:lvl1pPr>
          </a:lstStyle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思源黑体" panose="020B0500000000000000" pitchFamily="34" charset="-122"/>
              </a:rPr>
              <a:t>實習名牌</a:t>
            </a: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EDBB9A60-5463-6410-561E-17836C1A0632}"/>
              </a:ext>
            </a:extLst>
          </p:cNvPr>
          <p:cNvGrpSpPr/>
          <p:nvPr/>
        </p:nvGrpSpPr>
        <p:grpSpPr>
          <a:xfrm>
            <a:off x="1048359" y="1863756"/>
            <a:ext cx="4236680" cy="2244421"/>
            <a:chOff x="1162115" y="2334503"/>
            <a:chExt cx="5768792" cy="3587466"/>
          </a:xfrm>
        </p:grpSpPr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id="{180B7F74-316F-260C-EECA-E40E750586E6}"/>
                </a:ext>
              </a:extLst>
            </p:cNvPr>
            <p:cNvGrpSpPr/>
            <p:nvPr/>
          </p:nvGrpSpPr>
          <p:grpSpPr>
            <a:xfrm>
              <a:off x="1162115" y="5506768"/>
              <a:ext cx="5768792" cy="415201"/>
              <a:chOff x="1604004" y="4223749"/>
              <a:chExt cx="5776308" cy="415201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711527DC-989F-B97D-1EC7-FEDA4E47B791}"/>
                  </a:ext>
                </a:extLst>
              </p:cNvPr>
              <p:cNvSpPr/>
              <p:nvPr/>
            </p:nvSpPr>
            <p:spPr>
              <a:xfrm>
                <a:off x="1604004" y="4463057"/>
                <a:ext cx="5770239" cy="175893"/>
              </a:xfrm>
              <a:prstGeom prst="rect">
                <a:avLst/>
              </a:prstGeom>
              <a:solidFill>
                <a:srgbClr val="00B050"/>
              </a:soli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zh-TW" altLang="en-US" sz="12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59E65EF3-CA73-180F-0449-B97425A06E71}"/>
                  </a:ext>
                </a:extLst>
              </p:cNvPr>
              <p:cNvSpPr/>
              <p:nvPr/>
            </p:nvSpPr>
            <p:spPr>
              <a:xfrm>
                <a:off x="1615804" y="4223749"/>
                <a:ext cx="5764508" cy="129909"/>
              </a:xfrm>
              <a:prstGeom prst="rect">
                <a:avLst/>
              </a:prstGeom>
              <a:solidFill>
                <a:srgbClr val="FF0000"/>
              </a:solidFill>
              <a:ln cap="flat">
                <a:noFill/>
                <a:prstDash val="solid"/>
              </a:ln>
            </p:spPr>
            <p:txBody>
              <a:bodyPr lIns="0" tIns="0" rIns="0" bIns="0"/>
              <a:lstStyle/>
              <a:p>
                <a:endParaRPr lang="zh-TW" altLang="en-US" sz="120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  <p:pic>
          <p:nvPicPr>
            <p:cNvPr id="8" name="圖片 1">
              <a:extLst>
                <a:ext uri="{FF2B5EF4-FFF2-40B4-BE49-F238E27FC236}">
                  <a16:creationId xmlns:a16="http://schemas.microsoft.com/office/drawing/2014/main" id="{1A27478A-E5DD-5DBC-DEFB-78825BD0DB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4685" y="2334503"/>
              <a:ext cx="1243211" cy="1361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3E2C108-A115-F473-1CBF-ECEB46BE5B8E}"/>
                </a:ext>
              </a:extLst>
            </p:cNvPr>
            <p:cNvSpPr/>
            <p:nvPr/>
          </p:nvSpPr>
          <p:spPr>
            <a:xfrm>
              <a:off x="2928237" y="3889976"/>
              <a:ext cx="2880321" cy="12300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zh-TW" altLang="zh-TW" sz="1867" kern="150" dirty="0"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班級：</a:t>
              </a:r>
              <a:r>
                <a:rPr lang="zh-TW" altLang="zh-TW" sz="1867" u="sng" kern="150" dirty="0"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健</a:t>
              </a:r>
              <a:r>
                <a:rPr lang="zh-TW" altLang="en-US" sz="1867" u="sng" kern="150" dirty="0"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二二</a:t>
              </a:r>
              <a:r>
                <a:rPr lang="en-US" altLang="zh-TW" sz="1867" u="sng" kern="150" dirty="0"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C</a:t>
              </a:r>
              <a:endParaRPr lang="zh-TW" altLang="zh-TW" sz="1867" kern="15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>
                <a:spcAft>
                  <a:spcPts val="800"/>
                </a:spcAft>
              </a:pPr>
              <a:r>
                <a:rPr lang="zh-TW" altLang="zh-TW" sz="1867" kern="150" dirty="0"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姓名：</a:t>
              </a:r>
              <a:r>
                <a:rPr lang="zh-TW" altLang="zh-TW" sz="1867" u="sng" kern="150" dirty="0"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林志玲</a:t>
              </a:r>
              <a:endParaRPr lang="zh-TW" altLang="zh-TW" sz="1867" kern="15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E001B6D9-C30E-EE51-E76A-061AF02B038C}"/>
                </a:ext>
              </a:extLst>
            </p:cNvPr>
            <p:cNvSpPr/>
            <p:nvPr/>
          </p:nvSpPr>
          <p:spPr>
            <a:xfrm>
              <a:off x="2580629" y="2427125"/>
              <a:ext cx="4338493" cy="121347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400"/>
                </a:spcAft>
              </a:pPr>
              <a:r>
                <a:rPr lang="zh-TW" altLang="zh-TW" sz="2000" kern="150" dirty="0"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國立臺北護理健康大學 </a:t>
              </a:r>
            </a:p>
            <a:p>
              <a:pPr algn="ctr">
                <a:spcAft>
                  <a:spcPts val="400"/>
                </a:spcAft>
              </a:pPr>
              <a:r>
                <a:rPr lang="zh-TW" altLang="zh-TW" sz="2000" kern="150" dirty="0"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健康事業管理系</a:t>
              </a:r>
            </a:p>
          </p:txBody>
        </p:sp>
      </p:grpSp>
      <p:sp>
        <p:nvSpPr>
          <p:cNvPr id="13" name="橢圓形圖說文字 1">
            <a:extLst>
              <a:ext uri="{FF2B5EF4-FFF2-40B4-BE49-F238E27FC236}">
                <a16:creationId xmlns:a16="http://schemas.microsoft.com/office/drawing/2014/main" id="{699726BC-CCC9-A87A-DB13-7A13C25167F8}"/>
              </a:ext>
            </a:extLst>
          </p:cNvPr>
          <p:cNvSpPr/>
          <p:nvPr/>
        </p:nvSpPr>
        <p:spPr>
          <a:xfrm>
            <a:off x="7880457" y="1092926"/>
            <a:ext cx="1894955" cy="1370039"/>
          </a:xfrm>
          <a:prstGeom prst="wedgeEllipseCallout">
            <a:avLst/>
          </a:prstGeom>
          <a:solidFill>
            <a:schemeClr val="accent4"/>
          </a:solidFill>
          <a:ln>
            <a:solidFill>
              <a:srgbClr val="C1CBD7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視單位需求自備</a:t>
            </a:r>
          </a:p>
        </p:txBody>
      </p:sp>
      <p:pic>
        <p:nvPicPr>
          <p:cNvPr id="14" name="內容版面配置區 3" descr="IMG_1975.JPG">
            <a:extLst>
              <a:ext uri="{FF2B5EF4-FFF2-40B4-BE49-F238E27FC236}">
                <a16:creationId xmlns:a16="http://schemas.microsoft.com/office/drawing/2014/main" id="{F6AC3E02-4A93-1C53-0FBA-1A81DC20DB6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523435" y="2985967"/>
            <a:ext cx="2909735" cy="2947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7C6C312-FE05-B450-7C0B-363DA4D24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27A8B7-2F41-4F1E-901F-C072F65DED56}" type="slidenum">
              <a:rPr lang="zh-CN" altLang="en-US" smtClean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12</a:t>
            </a:fld>
            <a:endParaRPr lang="zh-CN" altLang="en-US" dirty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65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2000">
        <p14:pan dir="r"/>
      </p:transition>
    </mc:Choice>
    <mc:Fallback xmlns="">
      <p:transition spd="slow" advClick="0" advTm="2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1618140" y="567793"/>
            <a:ext cx="234230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思源黑体" panose="020B0500000000000000" pitchFamily="34" charset="-122"/>
              </a:rPr>
              <a:t>02</a:t>
            </a:r>
            <a:endParaRPr kumimoji="0" lang="zh-CN" altLang="en-US" sz="1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思源黑体" panose="020B0500000000000000" pitchFamily="34" charset="-122"/>
              <a:cs typeface="Calibri" panose="020F0502020204030204" pitchFamily="34" charset="0"/>
              <a:sym typeface="思源黑体" panose="020B0500000000000000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300241" y="3313878"/>
            <a:ext cx="3556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字魂105号-简雅黑" panose="00000500000000000000" pitchFamily="2" charset="-122"/>
                <a:sym typeface="思源黑体" panose="020B0500000000000000" pitchFamily="34" charset="-122"/>
              </a:rPr>
              <a:t>實習</a:t>
            </a:r>
            <a:r>
              <a:rPr lang="zh-TW" altLang="en-US" sz="2800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字魂105号-简雅黑" panose="00000500000000000000" pitchFamily="2" charset="-122"/>
                <a:sym typeface="思源黑体" panose="020B0500000000000000" pitchFamily="34" charset="-122"/>
              </a:rPr>
              <a:t>注意事項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字魂105号-简雅黑" panose="00000500000000000000" pitchFamily="2" charset="-122"/>
              <a:sym typeface="思源黑体" panose="020B0500000000000000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040264" y="3014784"/>
            <a:ext cx="5807029" cy="414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  <a:defRPr/>
            </a:pPr>
            <a:r>
              <a:rPr kumimoji="0" lang="zh-TW" altLang="en-US" sz="4400" b="1" i="0" u="none" strike="noStrike" kern="1200" cap="none" spc="1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思源黑体" panose="020B0500000000000000" pitchFamily="34" charset="-122"/>
              </a:rPr>
              <a:t>實習</a:t>
            </a:r>
            <a:r>
              <a:rPr lang="zh-TW" altLang="en-US" sz="4400" b="1" spc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思源黑体" panose="020B0500000000000000" pitchFamily="34" charset="-122"/>
              </a:rPr>
              <a:t>日期＆請假規定</a:t>
            </a:r>
            <a:endParaRPr kumimoji="0" lang="zh-CN" altLang="en-US" sz="4400" b="1" i="0" u="none" strike="noStrike" kern="1200" cap="none" spc="10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sym typeface="思源黑体" panose="020B0500000000000000" pitchFamily="34" charset="-122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ABE9EDD-EB03-C664-4EF8-6807CB2CE4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27A8B7-2F41-4F1E-901F-C072F65DED56}" type="slidenum">
              <a:rPr lang="zh-CN" altLang="en-US" smtClean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13</a:t>
            </a:fld>
            <a:endParaRPr lang="zh-CN" altLang="en-US" dirty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4298955" y="612101"/>
            <a:ext cx="3997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4BD51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  <a:sym typeface="思源黑体" panose="020B0500000000000000" pitchFamily="34" charset="-122"/>
              </a:rPr>
              <a:t>實習日期及注意事項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77725D7A-2504-5E7D-9C01-DC13C4BB9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637466"/>
              </p:ext>
            </p:extLst>
          </p:nvPr>
        </p:nvGraphicFramePr>
        <p:xfrm>
          <a:off x="2243571" y="1290509"/>
          <a:ext cx="7704856" cy="464207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2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2406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四技</a:t>
                      </a:r>
                      <a:r>
                        <a:rPr lang="en-US" altLang="zh-TW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(82</a:t>
                      </a:r>
                      <a:r>
                        <a:rPr lang="zh-TW" altLang="en-US" sz="2800" dirty="0"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人</a:t>
                      </a:r>
                      <a:r>
                        <a:rPr lang="en-US" altLang="zh-TW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zh-TW" altLang="en-US" sz="2800" dirty="0"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</a:t>
                      </a:r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(98</a:t>
                      </a: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8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53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學分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zh-TW" altLang="en-US" sz="2400" i="0" dirty="0"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53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實習時程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r>
                        <a:rPr lang="zh-TW" altLang="en-US" sz="2400" dirty="0"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週，</a:t>
                      </a:r>
                      <a:r>
                        <a:rPr lang="en-US" altLang="zh-TW" sz="2400" dirty="0"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70</a:t>
                      </a:r>
                      <a:r>
                        <a:rPr lang="zh-TW" altLang="en-US" sz="2400" dirty="0"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53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分組</a:t>
                      </a:r>
                      <a:endParaRPr lang="en-US" altLang="zh-TW" sz="2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各實習機構為一組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505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實習起迄時間 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微軟正黑體" pitchFamily="34" charset="-12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24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115</a:t>
                      </a:r>
                      <a:r>
                        <a:rPr lang="zh-TW" altLang="zh-TW" sz="2400" kern="120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年</a:t>
                      </a:r>
                      <a:r>
                        <a:rPr lang="en-US" altLang="zh-TW" sz="24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zh-TW" altLang="zh-TW" sz="2400" kern="120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月</a:t>
                      </a:r>
                      <a:r>
                        <a:rPr lang="en-US" altLang="zh-TW" sz="24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r>
                        <a:rPr lang="zh-TW" altLang="zh-TW" sz="2400" kern="120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日至</a:t>
                      </a:r>
                      <a:r>
                        <a:rPr lang="en-US" altLang="zh-TW" sz="24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115</a:t>
                      </a:r>
                      <a:r>
                        <a:rPr lang="zh-TW" altLang="zh-TW" sz="2400" kern="120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年</a:t>
                      </a:r>
                      <a:r>
                        <a:rPr lang="en-US" altLang="zh-TW" sz="24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lang="zh-TW" altLang="zh-TW" sz="2400" kern="120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月</a:t>
                      </a:r>
                      <a:r>
                        <a:rPr lang="en-US" altLang="zh-TW" sz="24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  <a:r>
                        <a:rPr lang="zh-TW" altLang="zh-TW" sz="2400" kern="120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日</a:t>
                      </a:r>
                      <a:endParaRPr lang="en-US" altLang="zh-TW" sz="2400" kern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24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TW" sz="28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國定假日放假，以機構為主</a:t>
                      </a:r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  <a:p>
                      <a:pPr marL="342900" indent="-34290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zh-TW" sz="2400" kern="120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每週</a:t>
                      </a:r>
                      <a:r>
                        <a:rPr lang="en-US" altLang="zh-TW" sz="24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lang="zh-TW" altLang="zh-TW" sz="2400" kern="120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天</a:t>
                      </a:r>
                      <a:r>
                        <a:rPr lang="en-US" altLang="zh-TW" sz="24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zh-TW" altLang="zh-TW" sz="2400" kern="120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週</a:t>
                      </a:r>
                      <a:r>
                        <a:rPr lang="zh-TW" altLang="en-US" sz="2400" kern="120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一</a:t>
                      </a:r>
                      <a:r>
                        <a:rPr lang="en-US" altLang="zh-TW" sz="24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~</a:t>
                      </a:r>
                      <a:r>
                        <a:rPr lang="zh-TW" altLang="zh-TW" sz="2400" kern="120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週五</a:t>
                      </a:r>
                      <a:r>
                        <a:rPr lang="en-US" altLang="zh-TW" sz="24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  <a:p>
                      <a:pPr marL="342900" indent="-34290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TW" altLang="zh-TW" sz="2400" kern="120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每天</a:t>
                      </a:r>
                      <a:r>
                        <a:rPr lang="en-US" altLang="zh-TW" sz="24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r>
                        <a:rPr lang="zh-TW" altLang="zh-TW" sz="2400" kern="120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小時</a:t>
                      </a:r>
                      <a:r>
                        <a:rPr lang="en-US" altLang="zh-TW" sz="24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zh-TW" altLang="en-US" sz="2400" kern="120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按</a:t>
                      </a:r>
                      <a:r>
                        <a:rPr lang="zh-TW" altLang="zh-TW" sz="2400" kern="120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實習機構</a:t>
                      </a:r>
                      <a:r>
                        <a:rPr lang="zh-TW" altLang="en-US" sz="2400" kern="120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上下班時間</a:t>
                      </a:r>
                      <a:r>
                        <a:rPr lang="en-US" altLang="zh-TW" sz="2400" kern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C2C7E800-8537-6C89-4F4C-57E2C95654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27A8B7-2F41-4F1E-901F-C072F65DED56}" type="slidenum">
              <a:rPr lang="zh-CN" altLang="en-US" smtClean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14</a:t>
            </a:fld>
            <a:endParaRPr lang="zh-CN" altLang="en-US" dirty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2000">
        <p14:pan dir="r"/>
      </p:transition>
    </mc:Choice>
    <mc:Fallback xmlns="">
      <p:transition spd="slow" advClick="0" advTm="2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C2C7E800-8537-6C89-4F4C-57E2C95654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27A8B7-2F41-4F1E-901F-C072F65DED56}" type="slidenum">
              <a:rPr lang="zh-CN" altLang="en-US" smtClean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15</a:t>
            </a:fld>
            <a:endParaRPr lang="zh-CN" altLang="en-US" dirty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pic>
        <p:nvPicPr>
          <p:cNvPr id="4" name="Image 17" descr="preencoded.png">
            <a:extLst>
              <a:ext uri="{FF2B5EF4-FFF2-40B4-BE49-F238E27FC236}">
                <a16:creationId xmlns:a16="http://schemas.microsoft.com/office/drawing/2014/main" id="{FCBEB7CB-94B1-0843-4E2E-72AB73CF0B5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9000"/>
          </a:blip>
          <a:stretch>
            <a:fillRect/>
          </a:stretch>
        </p:blipFill>
        <p:spPr>
          <a:xfrm>
            <a:off x="3531820" y="452403"/>
            <a:ext cx="735374" cy="706423"/>
          </a:xfrm>
          <a:prstGeom prst="rect">
            <a:avLst/>
          </a:prstGeom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823EBB13-D101-1B8A-E206-1C0C7A7152F2}"/>
              </a:ext>
            </a:extLst>
          </p:cNvPr>
          <p:cNvSpPr txBox="1">
            <a:spLocks/>
          </p:cNvSpPr>
          <p:nvPr/>
        </p:nvSpPr>
        <p:spPr>
          <a:xfrm>
            <a:off x="3630150" y="587817"/>
            <a:ext cx="5412986" cy="57100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實習日期及注意事項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987DD7E3-59FB-0FB4-6DBA-420331C20476}"/>
              </a:ext>
            </a:extLst>
          </p:cNvPr>
          <p:cNvSpPr txBox="1"/>
          <p:nvPr/>
        </p:nvSpPr>
        <p:spPr>
          <a:xfrm>
            <a:off x="1403235" y="1946318"/>
            <a:ext cx="9866817" cy="2965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19" indent="-381019">
              <a:buFont typeface="Arial" panose="020B0604020202020204" pitchFamily="34" charset="0"/>
              <a:buChar char="•"/>
            </a:pPr>
            <a:r>
              <a:rPr lang="zh-TW" altLang="en-US" sz="2667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依本系與各實習機構簽訂之實習合約書規定，安排每日實習時間不得超過八小時。</a:t>
            </a:r>
            <a:endParaRPr lang="en-US" altLang="zh-TW" sz="2667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667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667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81019" indent="-381019">
              <a:buFont typeface="Arial" panose="020B0604020202020204" pitchFamily="34" charset="0"/>
              <a:buChar char="•"/>
            </a:pPr>
            <a:r>
              <a:rPr kumimoji="1" lang="zh-TW" altLang="en-US" sz="2667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排班部分是原則上依機構安排，以白天班為主，同時須符合「每日實習時間不得超過八小時，每週實習時間，不得超過四十小時，且不得於午後十時至翌晨六時之時間內進行」之條件。</a:t>
            </a:r>
          </a:p>
        </p:txBody>
      </p:sp>
    </p:spTree>
    <p:extLst>
      <p:ext uri="{BB962C8B-B14F-4D97-AF65-F5344CB8AC3E}">
        <p14:creationId xmlns:p14="http://schemas.microsoft.com/office/powerpoint/2010/main" val="310814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2000">
        <p14:pan dir="r"/>
      </p:transition>
    </mc:Choice>
    <mc:Fallback xmlns="">
      <p:transition spd="slow" advClick="0" advTm="2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9CDF364-95AD-117B-158F-7371904BD4E8}"/>
              </a:ext>
            </a:extLst>
          </p:cNvPr>
          <p:cNvSpPr/>
          <p:nvPr/>
        </p:nvSpPr>
        <p:spPr>
          <a:xfrm>
            <a:off x="3676227" y="6032714"/>
            <a:ext cx="48395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6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※</a:t>
            </a:r>
            <a:r>
              <a:rPr lang="zh-TW" altLang="en-US" sz="16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若</a:t>
            </a:r>
            <a:r>
              <a:rPr lang="zh-TW" altLang="zh-TW" sz="16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實習單位</a:t>
            </a:r>
            <a:r>
              <a:rPr lang="zh-TW" altLang="en-US" sz="16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另有規定，請依單位規定辦理。</a:t>
            </a:r>
            <a:endParaRPr lang="en-US" altLang="zh-TW" sz="1600" b="1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614F7048-367A-1917-D44B-21823D42F0E9}"/>
              </a:ext>
            </a:extLst>
          </p:cNvPr>
          <p:cNvSpPr txBox="1"/>
          <p:nvPr/>
        </p:nvSpPr>
        <p:spPr>
          <a:xfrm>
            <a:off x="3558553" y="5645542"/>
            <a:ext cx="5074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1200" dirty="0"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圖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1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  </a:t>
            </a:r>
            <a:r>
              <a:rPr lang="zh-TW" altLang="zh-TW" sz="1200" dirty="0"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國立臺北護理健康大學健康事業管理系健康照護實習請假流程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864BABA-C239-661C-F89D-A1E45544B7B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22"/>
          <a:stretch/>
        </p:blipFill>
        <p:spPr bwMode="auto">
          <a:xfrm>
            <a:off x="2098430" y="693784"/>
            <a:ext cx="7995139" cy="47852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文本框 18">
            <a:extLst>
              <a:ext uri="{FF2B5EF4-FFF2-40B4-BE49-F238E27FC236}">
                <a16:creationId xmlns:a16="http://schemas.microsoft.com/office/drawing/2014/main" id="{62B2A2DE-FCA5-59EF-C7BD-F81DAC8F8A4E}"/>
              </a:ext>
            </a:extLst>
          </p:cNvPr>
          <p:cNvSpPr txBox="1"/>
          <p:nvPr/>
        </p:nvSpPr>
        <p:spPr>
          <a:xfrm>
            <a:off x="3810937" y="365123"/>
            <a:ext cx="45701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  <a:sym typeface="思源黑体" panose="020B0500000000000000" pitchFamily="34" charset="-122"/>
              </a:rPr>
              <a:t>請假流程圖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0CAECFA-D6A2-C961-A9E0-684C120E84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27A8B7-2F41-4F1E-901F-C072F65DED56}" type="slidenum">
              <a:rPr lang="zh-CN" altLang="en-US" smtClean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16</a:t>
            </a:fld>
            <a:endParaRPr lang="zh-CN" altLang="en-US" dirty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3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2000">
        <p14:pan dir="r"/>
      </p:transition>
    </mc:Choice>
    <mc:Fallback xmlns="">
      <p:transition spd="slow" advClick="0" advTm="2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B1D17B4-F8E5-691F-9272-478E11C73E05}"/>
              </a:ext>
            </a:extLst>
          </p:cNvPr>
          <p:cNvSpPr txBox="1">
            <a:spLocks/>
          </p:cNvSpPr>
          <p:nvPr/>
        </p:nvSpPr>
        <p:spPr>
          <a:xfrm>
            <a:off x="738940" y="1750677"/>
            <a:ext cx="11062535" cy="44418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400"/>
              </a:spcAft>
              <a:buFont typeface="+mj-lt"/>
              <a:buAutoNum type="arabicPeriod"/>
              <a:tabLst>
                <a:tab pos="152408" algn="l"/>
                <a:tab pos="342917" algn="l"/>
              </a:tabLst>
            </a:pPr>
            <a:r>
              <a:rPr lang="zh-TW" altLang="zh-TW" sz="2667" kern="100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學生應按時上、下班（未經機構輔導教師同意，不得任意更改上下班時間），若有遲到早退，超過</a:t>
            </a:r>
            <a:r>
              <a:rPr lang="en-US" altLang="zh-TW" sz="2667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zh-TW" altLang="zh-TW" sz="2667" kern="100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（含）分鐘者或依該單位規定，每次扣實習總分</a:t>
            </a:r>
            <a:r>
              <a:rPr lang="en-US" altLang="zh-TW" sz="2667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zh-TW" altLang="zh-TW" sz="2667" kern="100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分；</a:t>
            </a:r>
            <a:r>
              <a:rPr lang="zh-TW" altLang="zh-TW" sz="2667" b="1" u="sng" kern="100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請假</a:t>
            </a:r>
            <a:r>
              <a:rPr lang="zh-TW" altLang="zh-TW" sz="2667" kern="100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者，</a:t>
            </a:r>
            <a:r>
              <a:rPr lang="zh-TW" altLang="zh-TW" sz="2667" b="1" u="sng" kern="100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每</a:t>
            </a:r>
            <a:r>
              <a:rPr lang="zh-TW" altLang="en-US" sz="2667" b="1" u="sng" kern="100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次</a:t>
            </a:r>
            <a:r>
              <a:rPr lang="en-US" altLang="zh-TW" sz="2667" b="1" u="sng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667" b="1" u="sng" kern="100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日</a:t>
            </a:r>
            <a:r>
              <a:rPr lang="en-US" altLang="zh-TW" sz="2667" b="1" u="sng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zh-TW" altLang="zh-TW" sz="2667" b="1" u="sng" kern="100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扣實習總分</a:t>
            </a:r>
            <a:r>
              <a:rPr lang="en-US" altLang="zh-TW" sz="2667" b="1" u="sng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zh-TW" altLang="zh-TW" sz="2667" b="1" u="sng" kern="100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分</a:t>
            </a:r>
            <a:r>
              <a:rPr lang="zh-TW" altLang="zh-TW" sz="2667" kern="100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；若</a:t>
            </a:r>
            <a:r>
              <a:rPr lang="zh-TW" altLang="zh-TW" sz="2667" b="1" u="sng" kern="100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不假缺席</a:t>
            </a:r>
            <a:r>
              <a:rPr lang="zh-TW" altLang="zh-TW" sz="2667" kern="100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，</a:t>
            </a:r>
            <a:r>
              <a:rPr lang="zh-TW" altLang="zh-TW" sz="2667" b="1" u="sng" kern="100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每</a:t>
            </a:r>
            <a:r>
              <a:rPr lang="zh-TW" altLang="en-US" sz="2667" b="1" u="sng" kern="100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次</a:t>
            </a:r>
            <a:r>
              <a:rPr lang="en-US" altLang="zh-TW" sz="2667" b="1" u="sng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zh-TW" sz="2667" b="1" u="sng" kern="100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日</a:t>
            </a:r>
            <a:r>
              <a:rPr lang="en-US" altLang="zh-TW" sz="2667" b="1" u="sng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zh-TW" altLang="zh-TW" sz="2667" b="1" u="sng" kern="100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扣實習總分</a:t>
            </a:r>
            <a:r>
              <a:rPr lang="en-US" altLang="zh-TW" sz="2667" b="1" u="sng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zh-TW" altLang="zh-TW" sz="2667" b="1" u="sng" kern="100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分</a:t>
            </a:r>
            <a:r>
              <a:rPr lang="zh-TW" altLang="en-US" sz="2667" kern="100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，未事先辦妥請假或未准假前即離開工作單位者，視同不假缺席。</a:t>
            </a:r>
            <a:endParaRPr lang="en-US" altLang="zh-TW" sz="2667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tabLst>
                <a:tab pos="152408" algn="l"/>
              </a:tabLst>
            </a:pPr>
            <a:r>
              <a:rPr lang="en-US" altLang="zh-TW" sz="2667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1.1 </a:t>
            </a:r>
            <a:r>
              <a:rPr lang="zh-TW" altLang="zh-TW" sz="2667" kern="100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若</a:t>
            </a:r>
            <a:r>
              <a:rPr lang="zh-TW" altLang="zh-TW" sz="2667" kern="100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遲到早退嚴重者</a:t>
            </a:r>
            <a:r>
              <a:rPr lang="zh-TW" altLang="zh-TW" sz="2667" kern="100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，經該單位</a:t>
            </a:r>
            <a:r>
              <a:rPr lang="en-US" altLang="zh-TW" sz="2667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zh-TW" altLang="zh-TW" sz="2667" kern="100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機構老師反應，將進行輔導並</a:t>
            </a:r>
            <a:r>
              <a:rPr lang="zh-TW" altLang="zh-TW" sz="2667" kern="100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擬延長實習時數</a:t>
            </a:r>
            <a:r>
              <a:rPr lang="zh-TW" altLang="en-US" sz="2667" kern="100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，產生之相關費用將由學生自行負擔。</a:t>
            </a:r>
            <a:endParaRPr lang="zh-TW" altLang="zh-TW" sz="2667" dirty="0">
              <a:solidFill>
                <a:srgbClr val="FF0000"/>
              </a:solidFill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2DF60AF1-2567-78B1-E065-F23D697D4AD3}"/>
              </a:ext>
            </a:extLst>
          </p:cNvPr>
          <p:cNvSpPr txBox="1">
            <a:spLocks/>
          </p:cNvSpPr>
          <p:nvPr/>
        </p:nvSpPr>
        <p:spPr>
          <a:xfrm>
            <a:off x="1041162" y="114143"/>
            <a:ext cx="6573144" cy="97978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86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請假單最後要上傳至</a:t>
            </a:r>
            <a:r>
              <a:rPr lang="zh-TW" altLang="en-US" sz="286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  <a:hlinkClick r:id="rId3"/>
              </a:rPr>
              <a:t>實習請假系統</a:t>
            </a:r>
            <a:br>
              <a:rPr lang="en-US" altLang="zh-TW" sz="286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zh-TW" altLang="en-US" sz="286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若可以補班，則不需請假</a:t>
            </a:r>
            <a:endParaRPr lang="zh-TW" altLang="en-US" sz="2867" b="1" dirty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7" name="內容版面配置區 4">
            <a:extLst>
              <a:ext uri="{FF2B5EF4-FFF2-40B4-BE49-F238E27FC236}">
                <a16:creationId xmlns:a16="http://schemas.microsoft.com/office/drawing/2014/main" id="{446E3558-CF13-F826-4AC9-9B551775F28D}"/>
              </a:ext>
            </a:extLst>
          </p:cNvPr>
          <p:cNvSpPr txBox="1">
            <a:spLocks/>
          </p:cNvSpPr>
          <p:nvPr/>
        </p:nvSpPr>
        <p:spPr bwMode="auto">
          <a:xfrm>
            <a:off x="1041162" y="1130585"/>
            <a:ext cx="7482393" cy="471989"/>
          </a:xfrm>
          <a:prstGeom prst="rect">
            <a:avLst/>
          </a:prstGeom>
          <a:noFill/>
          <a:ln>
            <a:noFill/>
          </a:ln>
          <a:scene3d>
            <a:camera prst="perspectiveFron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960" tIns="30480" rIns="60960" bIns="3048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667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請假必須經由</a:t>
            </a:r>
            <a:r>
              <a:rPr lang="zh-TW" altLang="en-US" sz="2667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機構教師</a:t>
            </a:r>
            <a:r>
              <a:rPr lang="zh-TW" altLang="en-US" sz="2667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與</a:t>
            </a:r>
            <a:r>
              <a:rPr lang="zh-TW" altLang="en-US" sz="2667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系上教師</a:t>
            </a:r>
            <a:r>
              <a:rPr lang="zh-TW" altLang="en-US" sz="2667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同意始可為之</a:t>
            </a:r>
            <a:endParaRPr lang="zh-TW" altLang="en-US" sz="2667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5BF9307-75A7-127E-5D43-73368B7358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27A8B7-2F41-4F1E-901F-C072F65DED56}" type="slidenum">
              <a:rPr lang="zh-CN" altLang="en-US" smtClean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17</a:t>
            </a:fld>
            <a:endParaRPr lang="zh-CN" altLang="en-US" dirty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88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2000">
        <p14:pan dir="r"/>
      </p:transition>
    </mc:Choice>
    <mc:Fallback xmlns="">
      <p:transition spd="slow" advClick="0" advTm="2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341" y="6172630"/>
            <a:ext cx="449736" cy="44973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3345A973-D152-95F9-A615-73D7C59368F2}"/>
              </a:ext>
            </a:extLst>
          </p:cNvPr>
          <p:cNvSpPr/>
          <p:nvPr/>
        </p:nvSpPr>
        <p:spPr>
          <a:xfrm>
            <a:off x="821891" y="1320154"/>
            <a:ext cx="11070536" cy="438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17" indent="-342917">
              <a:lnSpc>
                <a:spcPct val="150000"/>
              </a:lnSpc>
              <a:spcBef>
                <a:spcPts val="400"/>
              </a:spcBef>
              <a:buFont typeface="+mj-lt"/>
              <a:buAutoNum type="arabicPeriod" startAt="2"/>
              <a:tabLst>
                <a:tab pos="342917" algn="l"/>
              </a:tabLst>
            </a:pPr>
            <a:r>
              <a:rPr lang="zh-TW" altLang="zh-TW" sz="2667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實習期間若需請假，需依以下規範辦理，</a:t>
            </a:r>
            <a:r>
              <a:rPr lang="zh-TW" altLang="zh-TW" sz="2667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所有請假時數將入缺席時數</a:t>
            </a:r>
            <a:r>
              <a:rPr lang="en-US" altLang="zh-TW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zh-TW" sz="2667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公假、喪假、兵役假除外</a:t>
            </a:r>
            <a:r>
              <a:rPr lang="en-US" altLang="zh-TW" sz="2667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zh-TW" altLang="zh-TW" sz="2667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。實習期間以儘量不請假為原則，如確屬必要，經實習機構之單位主管或負責人員及課程負責老師同意後，始可請假。</a:t>
            </a:r>
            <a:r>
              <a:rPr lang="zh-TW" altLang="en-US" sz="2667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實習期間</a:t>
            </a:r>
            <a:r>
              <a:rPr lang="zh-TW" altLang="en-US" sz="2667" b="1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請事假次數不得超過</a:t>
            </a:r>
            <a:r>
              <a:rPr lang="en-US" altLang="zh-TW" sz="2667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zh-TW" altLang="en-US" sz="2667" b="1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次，且不得連續請假。</a:t>
            </a:r>
            <a:endParaRPr lang="zh-TW" altLang="zh-TW" sz="2667" dirty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pPr lvl="1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altLang="zh-TW" sz="2667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2.1 </a:t>
            </a:r>
            <a:r>
              <a:rPr lang="zh-TW" altLang="zh-TW" sz="2667" b="1" kern="100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公假認定原則：</a:t>
            </a:r>
            <a:r>
              <a:rPr lang="zh-TW" altLang="en-US" sz="2667" b="1" kern="100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除學校申請及就業相關活動</a:t>
            </a:r>
            <a:r>
              <a:rPr lang="en-US" altLang="zh-TW" sz="2667" b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667" b="1" kern="100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限一次</a:t>
            </a:r>
            <a:r>
              <a:rPr lang="en-US" altLang="zh-TW" sz="2667" b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zh-TW" altLang="en-US" sz="2667" b="1" kern="100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，或其他因公需要如兵役體檢、兵役抽簽，其餘一律不得請公假。公假須於事前檢具</a:t>
            </a:r>
            <a:r>
              <a:rPr lang="zh-TW" altLang="en-US" sz="2667" b="1" u="sng" kern="100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相關證明文件</a:t>
            </a:r>
            <a:r>
              <a:rPr lang="zh-TW" altLang="en-US" sz="2667" b="1" kern="100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辦理。</a:t>
            </a:r>
            <a:endParaRPr lang="zh-TW" altLang="zh-TW" sz="2667" b="1" dirty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8C41826-F107-7411-7310-943EE14333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27A8B7-2F41-4F1E-901F-C072F65DED56}" type="slidenum">
              <a:rPr lang="zh-CN" altLang="en-US" smtClean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18</a:t>
            </a:fld>
            <a:endParaRPr lang="zh-CN" altLang="en-US" dirty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53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2000">
        <p14:pan dir="r"/>
      </p:transition>
    </mc:Choice>
    <mc:Fallback xmlns="">
      <p:transition spd="slow" advClick="0" advTm="2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>
            <a:extLst>
              <a:ext uri="{FF2B5EF4-FFF2-40B4-BE49-F238E27FC236}">
                <a16:creationId xmlns:a16="http://schemas.microsoft.com/office/drawing/2014/main" id="{1561AD2E-269A-E582-BDB3-CD14BD4DCDA1}"/>
              </a:ext>
            </a:extLst>
          </p:cNvPr>
          <p:cNvSpPr txBox="1">
            <a:spLocks/>
          </p:cNvSpPr>
          <p:nvPr/>
        </p:nvSpPr>
        <p:spPr>
          <a:xfrm>
            <a:off x="768555" y="1497645"/>
            <a:ext cx="11078185" cy="41020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17" indent="-342917">
              <a:lnSpc>
                <a:spcPct val="150000"/>
              </a:lnSpc>
              <a:spcAft>
                <a:spcPts val="800"/>
              </a:spcAft>
              <a:buFont typeface="+mj-lt"/>
              <a:buAutoNum type="arabicPeriod" startAt="3"/>
              <a:tabLst>
                <a:tab pos="152408" algn="l"/>
                <a:tab pos="342917" algn="l"/>
              </a:tabLst>
            </a:pPr>
            <a:r>
              <a:rPr lang="zh-TW" altLang="zh-TW" sz="2667" kern="100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學生請假，事假或公假至少</a:t>
            </a:r>
            <a:r>
              <a:rPr lang="zh-TW" altLang="zh-TW" sz="2667" u="heavy" kern="100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於一週前</a:t>
            </a:r>
            <a:r>
              <a:rPr lang="zh-TW" altLang="zh-TW" sz="2667" kern="100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提出申請，病假至少應</a:t>
            </a:r>
            <a:r>
              <a:rPr lang="zh-TW" altLang="zh-TW" sz="2667" b="1" u="heavy" kern="100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於上班前</a:t>
            </a:r>
            <a:r>
              <a:rPr lang="zh-TW" altLang="zh-TW" sz="2667" kern="100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通知</a:t>
            </a:r>
            <a:r>
              <a:rPr lang="zh-TW" altLang="zh-TW" sz="2667" b="1" u="sng" kern="100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機構輔導教師及本系負責老師</a:t>
            </a:r>
            <a:r>
              <a:rPr lang="zh-TW" altLang="zh-TW" sz="2667" kern="100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，事後依規定完成</a:t>
            </a:r>
            <a:r>
              <a:rPr lang="zh-TW" altLang="zh-TW" sz="2667" kern="100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請假手續</a:t>
            </a:r>
            <a:r>
              <a:rPr lang="en-US" altLang="zh-TW" sz="2667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zh-TW" sz="2667" kern="100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請自行至系網下載填寫</a:t>
            </a:r>
            <a:r>
              <a:rPr lang="en-US" altLang="zh-TW" sz="2667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zh-TW" altLang="zh-TW" sz="2667" kern="100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並附上證明文件</a:t>
            </a:r>
            <a:r>
              <a:rPr lang="zh-TW" altLang="en-US" sz="2667" kern="100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，未事先辦妥請假或未准假前即離開工作單位者，視同不假缺席</a:t>
            </a:r>
            <a:r>
              <a:rPr lang="zh-TW" altLang="zh-TW" sz="2667" kern="100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。</a:t>
            </a:r>
            <a:endParaRPr lang="en-US" altLang="zh-TW" sz="2667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04815" indent="-304815">
              <a:lnSpc>
                <a:spcPct val="150000"/>
              </a:lnSpc>
              <a:spcAft>
                <a:spcPts val="800"/>
              </a:spcAft>
              <a:buFont typeface="Arial" pitchFamily="34" charset="0"/>
              <a:buAutoNum type="arabicPeriod" startAt="4"/>
              <a:tabLst>
                <a:tab pos="152408" algn="l"/>
                <a:tab pos="342917" algn="l"/>
              </a:tabLst>
            </a:pPr>
            <a:r>
              <a:rPr lang="zh-TW" altLang="en-US" sz="2667" kern="100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請假</a:t>
            </a:r>
            <a:r>
              <a:rPr lang="zh-TW" altLang="zh-TW" sz="2667" kern="100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缺席時數累積</a:t>
            </a:r>
            <a:r>
              <a:rPr lang="zh-TW" altLang="zh-TW" sz="2667" b="1" u="sng" kern="100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超過</a:t>
            </a:r>
            <a:r>
              <a:rPr lang="en-US" altLang="zh-TW" sz="2667" b="1" u="sng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zh-TW" altLang="en-US" sz="2667" b="1" u="sng" kern="100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天</a:t>
            </a:r>
            <a:r>
              <a:rPr lang="zh-TW" altLang="zh-TW" sz="2667" b="1" u="sng" kern="100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者</a:t>
            </a:r>
            <a:r>
              <a:rPr lang="zh-TW" altLang="en-US" sz="2667" kern="100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，或不按請假規定請假三次 </a:t>
            </a:r>
            <a:r>
              <a:rPr lang="en-US" altLang="zh-TW" sz="2667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667" kern="100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含</a:t>
            </a:r>
            <a:r>
              <a:rPr lang="en-US" altLang="zh-TW" sz="2667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zh-TW" altLang="en-US" sz="2667" kern="100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以上者，</a:t>
            </a:r>
            <a:r>
              <a:rPr lang="zh-TW" altLang="zh-TW" sz="2667" b="1" kern="100" dirty="0">
                <a:highlight>
                  <a:srgbClr val="FFFF00"/>
                </a:highlight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停止實習</a:t>
            </a:r>
            <a:r>
              <a:rPr lang="zh-TW" altLang="en-US" sz="2667" kern="100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。</a:t>
            </a:r>
            <a:endParaRPr lang="zh-TW" altLang="zh-TW" sz="2667" dirty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zh-TW" altLang="en-US" sz="2667" dirty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D1438E3-B7B2-08FF-D546-0CD02FF46B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27A8B7-2F41-4F1E-901F-C072F65DED56}" type="slidenum">
              <a:rPr lang="zh-CN" altLang="en-US" smtClean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19</a:t>
            </a:fld>
            <a:endParaRPr lang="zh-CN" altLang="en-US" dirty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7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2000">
        <p14:pan dir="r"/>
      </p:transition>
    </mc:Choice>
    <mc:Fallback xmlns="">
      <p:transition spd="slow" advClick="0" advTm="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文本框 55"/>
          <p:cNvSpPr txBox="1"/>
          <p:nvPr/>
        </p:nvSpPr>
        <p:spPr>
          <a:xfrm>
            <a:off x="3075918" y="1647111"/>
            <a:ext cx="7160507" cy="4718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kumimoji="1" sz="4000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en-US" altLang="zh-CN" dirty="0">
                <a:sym typeface="思源黑体" panose="020B0500000000000000" pitchFamily="34" charset="-122"/>
              </a:rPr>
              <a:t>01</a:t>
            </a:r>
            <a:r>
              <a:rPr lang="zh-TW" altLang="en-US" dirty="0">
                <a:sym typeface="思源黑体" panose="020B0500000000000000" pitchFamily="34" charset="-122"/>
              </a:rPr>
              <a:t> </a:t>
            </a:r>
            <a:r>
              <a:rPr lang="zh-TW" altLang="en-US" dirty="0">
                <a:solidFill>
                  <a:schemeClr val="tx1"/>
                </a:solidFill>
                <a:sym typeface="思源黑体" panose="020B0500000000000000" pitchFamily="34" charset="-122"/>
              </a:rPr>
              <a:t>實習前資料繳交</a:t>
            </a:r>
            <a:endParaRPr lang="en-US" altLang="zh-TW" dirty="0">
              <a:solidFill>
                <a:schemeClr val="tx1"/>
              </a:solidFill>
              <a:sym typeface="思源黑体" panose="020B0500000000000000" pitchFamily="34" charset="-122"/>
            </a:endParaRPr>
          </a:p>
          <a:p>
            <a:r>
              <a:rPr lang="zh-TW" altLang="en-US" sz="2800" dirty="0">
                <a:solidFill>
                  <a:schemeClr val="accent6"/>
                </a:solidFill>
                <a:sym typeface="思源黑体" panose="020B0500000000000000" pitchFamily="34" charset="-122"/>
              </a:rPr>
              <a:t>        未依期限繳交取消本次實習資格</a:t>
            </a:r>
            <a:endParaRPr lang="en-US" altLang="zh-CN" sz="2800" dirty="0">
              <a:solidFill>
                <a:schemeClr val="accent6"/>
              </a:solidFill>
              <a:sym typeface="思源黑体" panose="020B05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TW" dirty="0">
                <a:sym typeface="思源黑体" panose="020B0500000000000000" pitchFamily="34" charset="-122"/>
              </a:rPr>
              <a:t>02</a:t>
            </a:r>
            <a:r>
              <a:rPr lang="zh-TW" altLang="en-US" dirty="0">
                <a:sym typeface="思源黑体" panose="020B0500000000000000" pitchFamily="34" charset="-122"/>
              </a:rPr>
              <a:t> </a:t>
            </a:r>
            <a:r>
              <a:rPr lang="zh-TW" altLang="en-US" dirty="0">
                <a:solidFill>
                  <a:schemeClr val="tx1"/>
                </a:solidFill>
                <a:sym typeface="思源黑体" panose="020B0500000000000000" pitchFamily="34" charset="-122"/>
              </a:rPr>
              <a:t>實習日期</a:t>
            </a:r>
            <a:r>
              <a:rPr lang="en-US" altLang="zh-TW" dirty="0">
                <a:solidFill>
                  <a:schemeClr val="tx1"/>
                </a:solidFill>
                <a:sym typeface="思源黑体" panose="020B0500000000000000" pitchFamily="34" charset="-122"/>
              </a:rPr>
              <a:t>&amp;</a:t>
            </a:r>
            <a:r>
              <a:rPr lang="zh-TW" altLang="en-US" dirty="0">
                <a:solidFill>
                  <a:schemeClr val="tx1"/>
                </a:solidFill>
                <a:sym typeface="思源黑体" panose="020B0500000000000000" pitchFamily="34" charset="-122"/>
              </a:rPr>
              <a:t>請假規定</a:t>
            </a:r>
            <a:endParaRPr lang="en-US" altLang="zh-TW" dirty="0">
              <a:solidFill>
                <a:schemeClr val="tx1"/>
              </a:solidFill>
              <a:sym typeface="思源黑体" panose="020B05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TW" dirty="0">
                <a:sym typeface="思源黑体" panose="020B0500000000000000" pitchFamily="34" charset="-122"/>
              </a:rPr>
              <a:t>03</a:t>
            </a:r>
            <a:r>
              <a:rPr lang="zh-TW" altLang="en-US" dirty="0">
                <a:sym typeface="思源黑体" panose="020B0500000000000000" pitchFamily="34" charset="-122"/>
              </a:rPr>
              <a:t> </a:t>
            </a:r>
            <a:r>
              <a:rPr lang="zh-TW" altLang="en-US" dirty="0">
                <a:solidFill>
                  <a:schemeClr val="tx1"/>
                </a:solidFill>
                <a:sym typeface="思源黑体" panose="020B0500000000000000" pitchFamily="34" charset="-122"/>
              </a:rPr>
              <a:t>實習作業繳交 ＆ 成績評值</a:t>
            </a:r>
            <a:endParaRPr lang="en-US" altLang="zh-TW" dirty="0">
              <a:solidFill>
                <a:schemeClr val="tx1"/>
              </a:solidFill>
              <a:sym typeface="思源黑体" panose="020B0500000000000000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TW" dirty="0">
                <a:sym typeface="思源黑体" panose="020B0500000000000000" pitchFamily="34" charset="-122"/>
              </a:rPr>
              <a:t>04</a:t>
            </a:r>
            <a:r>
              <a:rPr lang="zh-TW" altLang="en-US" dirty="0">
                <a:sym typeface="思源黑体" panose="020B0500000000000000" pitchFamily="34" charset="-122"/>
              </a:rPr>
              <a:t> </a:t>
            </a:r>
            <a:r>
              <a:rPr lang="zh-TW" altLang="en-US" dirty="0">
                <a:solidFill>
                  <a:schemeClr val="tx1"/>
                </a:solidFill>
                <a:sym typeface="思源黑体" panose="020B0500000000000000" pitchFamily="34" charset="-122"/>
              </a:rPr>
              <a:t>其他注意事項</a:t>
            </a:r>
          </a:p>
          <a:p>
            <a:pPr>
              <a:lnSpc>
                <a:spcPct val="150000"/>
              </a:lnSpc>
            </a:pPr>
            <a:r>
              <a:rPr lang="en-US" altLang="zh-TW" dirty="0">
                <a:sym typeface="思源黑体" panose="020B0500000000000000" pitchFamily="34" charset="-122"/>
              </a:rPr>
              <a:t>05</a:t>
            </a:r>
            <a:r>
              <a:rPr lang="zh-TW" altLang="en-US" dirty="0">
                <a:sym typeface="思源黑体" panose="020B0500000000000000" pitchFamily="34" charset="-122"/>
              </a:rPr>
              <a:t> </a:t>
            </a:r>
            <a:r>
              <a:rPr lang="zh-TW" altLang="en-US" dirty="0">
                <a:solidFill>
                  <a:schemeClr val="tx1"/>
                </a:solidFill>
                <a:sym typeface="思源黑体" panose="020B0500000000000000" pitchFamily="34" charset="-122"/>
              </a:rPr>
              <a:t>實習機構媒合名單確認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749187" y="476636"/>
            <a:ext cx="3243769" cy="967896"/>
            <a:chOff x="4789647" y="966601"/>
            <a:chExt cx="3243769" cy="96789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9647" y="966601"/>
              <a:ext cx="2600006" cy="653925"/>
            </a:xfrm>
            <a:prstGeom prst="rect">
              <a:avLst/>
            </a:prstGeom>
          </p:spPr>
        </p:pic>
        <p:sp>
          <p:nvSpPr>
            <p:cNvPr id="59" name="文本框 58"/>
            <p:cNvSpPr txBox="1"/>
            <p:nvPr/>
          </p:nvSpPr>
          <p:spPr>
            <a:xfrm>
              <a:off x="4848634" y="1008455"/>
              <a:ext cx="24231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思源黑体" panose="020B0500000000000000" pitchFamily="34" charset="-122"/>
                </a:rPr>
                <a:t>CONTENTS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  <a:sym typeface="思源黑体" panose="020B0500000000000000" pitchFamily="34" charset="-122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8640" y="1349721"/>
              <a:ext cx="584776" cy="584776"/>
            </a:xfrm>
            <a:prstGeom prst="rect">
              <a:avLst/>
            </a:prstGeom>
          </p:spPr>
        </p:pic>
      </p:grp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4F4FEEE-E47A-2E2E-2A0C-EE7DFB9216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27A8B7-2F41-4F1E-901F-C072F65DED56}" type="slidenum">
              <a:rPr lang="zh-CN" altLang="en-US" smtClean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2</a:t>
            </a:fld>
            <a:endParaRPr lang="zh-CN" altLang="en-US" dirty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3920473" y="934798"/>
            <a:ext cx="4351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  <a:sym typeface="思源黑体" panose="020B0500000000000000" pitchFamily="34" charset="-122"/>
              </a:rPr>
              <a:t>健管系實習系統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  <a:sym typeface="思源黑体" panose="020B0500000000000000" pitchFamily="34" charset="-122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0D5512AB-F42E-0E2D-441E-ECEBA089684F}"/>
              </a:ext>
            </a:extLst>
          </p:cNvPr>
          <p:cNvSpPr txBox="1"/>
          <p:nvPr/>
        </p:nvSpPr>
        <p:spPr>
          <a:xfrm>
            <a:off x="-2" y="1581129"/>
            <a:ext cx="12192002" cy="1323632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indent="3168808"/>
            <a:r>
              <a:rPr lang="zh-TW" altLang="en-US" sz="2667" b="1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登入</a:t>
            </a:r>
            <a:r>
              <a:rPr lang="zh-TW" altLang="en-US" sz="2667" b="1" dirty="0">
                <a:solidFill>
                  <a:schemeClr val="accent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  <a:hlinkClick r:id="rId3"/>
              </a:rPr>
              <a:t>健管系實習系統</a:t>
            </a:r>
            <a:endParaRPr lang="en-US" altLang="zh-TW" sz="2667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3168808"/>
            <a:r>
              <a:rPr lang="zh-TW" altLang="en-US" sz="2667" b="1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帳號：學號</a:t>
            </a:r>
            <a:endParaRPr lang="en-US" altLang="zh-TW" sz="2667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3168808"/>
            <a:r>
              <a:rPr lang="zh-TW" altLang="en-US" sz="2667" b="1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密碼：身分證字號（開頭第一個字母需大寫）</a:t>
            </a:r>
            <a:endParaRPr lang="en-US" altLang="zh-TW" sz="2667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E8E1048-888D-CBD6-F6CE-D2BD5E7BD691}"/>
              </a:ext>
            </a:extLst>
          </p:cNvPr>
          <p:cNvSpPr txBox="1"/>
          <p:nvPr/>
        </p:nvSpPr>
        <p:spPr>
          <a:xfrm>
            <a:off x="2917295" y="3295677"/>
            <a:ext cx="63574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11" indent="-228611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範例：</a:t>
            </a:r>
            <a:endParaRPr lang="en-US" altLang="zh-TW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TW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zh-TW" altLang="en-US" sz="2400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健二二</a:t>
            </a:r>
            <a:r>
              <a:rPr lang="en-US" altLang="zh-TW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 123456789</a:t>
            </a:r>
            <a:r>
              <a:rPr lang="zh-TW" altLang="en-US" sz="2400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 王小明</a:t>
            </a:r>
            <a:endParaRPr lang="en-US" altLang="zh-TW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TW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zh-TW" altLang="en-US" sz="2400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登入帳號：</a:t>
            </a:r>
            <a:r>
              <a:rPr lang="en-US" altLang="zh-TW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123456789</a:t>
            </a:r>
          </a:p>
          <a:p>
            <a:r>
              <a:rPr lang="en-US" altLang="zh-TW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zh-TW" altLang="en-US" sz="2400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        密碼：</a:t>
            </a:r>
            <a:r>
              <a:rPr lang="en-US" altLang="zh-TW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A123456789</a:t>
            </a:r>
          </a:p>
          <a:p>
            <a:endParaRPr lang="en-US" altLang="zh-TW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zh-TW" sz="24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※</a:t>
            </a:r>
            <a:r>
              <a:rPr lang="zh-TW" altLang="en-US" sz="2400" b="1" dirty="0">
                <a:highlight>
                  <a:srgbClr val="FFFF00"/>
                </a:highlight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待系統完成後會再請同學登入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445140A-7F7B-EEBA-4D03-A2B7FE3FDA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27A8B7-2F41-4F1E-901F-C072F65DED56}" type="slidenum">
              <a:rPr lang="zh-CN" altLang="en-US" smtClean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20</a:t>
            </a:fld>
            <a:endParaRPr lang="zh-CN" altLang="en-US" dirty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79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2000">
        <p14:pan dir="r"/>
      </p:transition>
    </mc:Choice>
    <mc:Fallback xmlns="">
      <p:transition spd="slow" advClick="0" advTm="2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316" y="5227394"/>
            <a:ext cx="449736" cy="449736"/>
          </a:xfrm>
          <a:prstGeom prst="rect">
            <a:avLst/>
          </a:prstGeom>
        </p:spPr>
      </p:pic>
      <p:pic>
        <p:nvPicPr>
          <p:cNvPr id="94" name="图片 93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180" y="5227394"/>
            <a:ext cx="449736" cy="449736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05CE015A-A339-4945-801D-EFB4A5575AF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2382"/>
          <a:stretch/>
        </p:blipFill>
        <p:spPr>
          <a:xfrm>
            <a:off x="0" y="0"/>
            <a:ext cx="5332502" cy="6858000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CB4804F5-398E-503C-0ECB-6065954035B4}"/>
              </a:ext>
            </a:extLst>
          </p:cNvPr>
          <p:cNvSpPr txBox="1"/>
          <p:nvPr/>
        </p:nvSpPr>
        <p:spPr>
          <a:xfrm>
            <a:off x="5982712" y="2702757"/>
            <a:ext cx="57831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系網 →實習專區 →四技實習表單→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114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學年四技實習相關表單→</a:t>
            </a:r>
            <a:r>
              <a:rPr lang="zh-TW" altLang="en-US" sz="2800" u="sng" dirty="0">
                <a:solidFill>
                  <a:srgbClr val="FF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  <a:hlinkClick r:id="rId5"/>
              </a:rPr>
              <a:t>國立臺北護理健康大學健康事業管理系</a:t>
            </a:r>
            <a:r>
              <a:rPr lang="en-US" altLang="zh-TW" sz="2800" u="sng" dirty="0">
                <a:solidFill>
                  <a:srgbClr val="FF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  <a:hlinkClick r:id="rId5"/>
              </a:rPr>
              <a:t>-</a:t>
            </a:r>
            <a:r>
              <a:rPr lang="zh-TW" altLang="en-US" sz="2800" u="sng" dirty="0">
                <a:solidFill>
                  <a:srgbClr val="FF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  <a:hlinkClick r:id="rId5"/>
              </a:rPr>
              <a:t>四技實習計畫書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E34A7B6-115D-3129-3ADB-E8454A3E3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27A8B7-2F41-4F1E-901F-C072F65DED56}" type="slidenum">
              <a:rPr lang="zh-CN" altLang="en-US" smtClean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21</a:t>
            </a:fld>
            <a:endParaRPr lang="zh-CN" altLang="en-US" dirty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5D0863CB-1FD2-6ECA-01A2-45456D517423}"/>
              </a:ext>
            </a:extLst>
          </p:cNvPr>
          <p:cNvSpPr txBox="1">
            <a:spLocks/>
          </p:cNvSpPr>
          <p:nvPr/>
        </p:nvSpPr>
        <p:spPr>
          <a:xfrm>
            <a:off x="6095999" y="1512340"/>
            <a:ext cx="5540347" cy="836040"/>
          </a:xfrm>
          <a:prstGeom prst="rect">
            <a:avLst/>
          </a:prstGeom>
          <a:solidFill>
            <a:srgbClr val="F9E8BD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530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實習請假單</a:t>
            </a:r>
            <a:endParaRPr lang="en-US" altLang="zh-TW" sz="4530" dirty="0">
              <a:ln w="0"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7213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2000">
        <p14:pan dir="r"/>
      </p:transition>
    </mc:Choice>
    <mc:Fallback xmlns="">
      <p:transition spd="slow" advClick="0" advTm="2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id="{52DA68DF-97A8-2CA4-17B5-FD0D4B3BF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478" y="0"/>
            <a:ext cx="4815699" cy="6858000"/>
          </a:xfrm>
          <a:prstGeom prst="rect">
            <a:avLst/>
          </a:prstGeom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BAFCB3DE-55B9-41BD-387C-816B720D35BA}"/>
              </a:ext>
            </a:extLst>
          </p:cNvPr>
          <p:cNvSpPr txBox="1">
            <a:spLocks/>
          </p:cNvSpPr>
          <p:nvPr/>
        </p:nvSpPr>
        <p:spPr>
          <a:xfrm>
            <a:off x="966427" y="1799684"/>
            <a:ext cx="4551811" cy="825999"/>
          </a:xfrm>
          <a:prstGeom prst="rect">
            <a:avLst/>
          </a:prstGeom>
          <a:solidFill>
            <a:srgbClr val="F9E8BD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zh-TW" sz="4534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出勤</a:t>
            </a:r>
            <a:r>
              <a:rPr lang="zh-TW" altLang="en-US" sz="4534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紀錄表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E8D23C5-EE49-0B7C-4815-905179047FA5}"/>
              </a:ext>
            </a:extLst>
          </p:cNvPr>
          <p:cNvSpPr txBox="1"/>
          <p:nvPr/>
        </p:nvSpPr>
        <p:spPr>
          <a:xfrm>
            <a:off x="935654" y="2831359"/>
            <a:ext cx="4694358" cy="1332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11" indent="-22861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1867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實習結束當日，請機構教師簽名後，個別掃描上傳至</a:t>
            </a:r>
            <a:r>
              <a:rPr lang="en-US" altLang="zh-TW" sz="1867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iClass</a:t>
            </a:r>
            <a:r>
              <a:rPr lang="zh-TW" altLang="en-US" sz="1867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。</a:t>
            </a:r>
            <a:endParaRPr lang="en-US" altLang="zh-TW" sz="1867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11" indent="-22861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zh-TW" sz="1867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實習單位如有差勤紀錄，可用其代替</a:t>
            </a:r>
            <a:r>
              <a:rPr lang="zh-TW" altLang="en-US" sz="1867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。</a:t>
            </a:r>
            <a:endParaRPr lang="en-US" altLang="zh-TW" sz="1867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968CDB5-783E-0C34-7336-282A272571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27A8B7-2F41-4F1E-901F-C072F65DED56}" type="slidenum">
              <a:rPr lang="zh-CN" altLang="en-US" smtClean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22</a:t>
            </a:fld>
            <a:endParaRPr lang="zh-CN" altLang="en-US" dirty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81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2000">
        <p14:pan dir="r"/>
      </p:transition>
    </mc:Choice>
    <mc:Fallback xmlns="">
      <p:transition spd="slow" advClick="0" advTm="2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1618140" y="567793"/>
            <a:ext cx="234230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思源黑体" panose="020B0500000000000000" pitchFamily="34" charset="-122"/>
              </a:rPr>
              <a:t>03</a:t>
            </a:r>
            <a:endParaRPr kumimoji="0" lang="zh-CN" altLang="en-US" sz="1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  <a:sym typeface="思源黑体" panose="020B0500000000000000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300243" y="2860728"/>
            <a:ext cx="6093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TW" altLang="en-US" sz="4000" b="1" dirty="0">
                <a:solidFill>
                  <a:srgbClr val="0070C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  <a:sym typeface="思源黑体" panose="020B0500000000000000" pitchFamily="34" charset="-122"/>
              </a:rPr>
              <a:t>實習作業繳交＆成績評值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D5161D8-8669-C973-D996-01C968F7A9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27A8B7-2F41-4F1E-901F-C072F65DED56}" type="slidenum">
              <a:rPr lang="zh-CN" altLang="en-US" smtClean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23</a:t>
            </a:fld>
            <a:endParaRPr lang="zh-CN" altLang="en-US" dirty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3" name="文本框 26">
            <a:extLst>
              <a:ext uri="{FF2B5EF4-FFF2-40B4-BE49-F238E27FC236}">
                <a16:creationId xmlns:a16="http://schemas.microsoft.com/office/drawing/2014/main" id="{340AEEFE-E0DB-610F-7070-A1CC64D6DE47}"/>
              </a:ext>
            </a:extLst>
          </p:cNvPr>
          <p:cNvSpPr txBox="1"/>
          <p:nvPr/>
        </p:nvSpPr>
        <p:spPr>
          <a:xfrm>
            <a:off x="5300243" y="3510343"/>
            <a:ext cx="3556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字魂105号-简雅黑" panose="00000500000000000000" pitchFamily="2" charset="-122"/>
                <a:sym typeface="思源黑体" panose="020B0500000000000000" pitchFamily="34" charset="-122"/>
              </a:rPr>
              <a:t>實習</a:t>
            </a:r>
            <a:r>
              <a:rPr lang="zh-TW" altLang="en-US" sz="2800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字魂105号-简雅黑" panose="00000500000000000000" pitchFamily="2" charset="-122"/>
                <a:sym typeface="思源黑体" panose="020B0500000000000000" pitchFamily="34" charset="-122"/>
              </a:rPr>
              <a:t>注意事項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字魂105号-简雅黑" panose="00000500000000000000" pitchFamily="2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p:transition spd="med" advClick="0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4619910" y="559840"/>
            <a:ext cx="3658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4BD51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  <a:sym typeface="思源黑体" panose="020B0500000000000000" pitchFamily="34" charset="-122"/>
              </a:rPr>
              <a:t>實習作業繳交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F3BB32E8-F94C-85AA-2B5E-7C4A0855A7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698855"/>
              </p:ext>
            </p:extLst>
          </p:nvPr>
        </p:nvGraphicFramePr>
        <p:xfrm>
          <a:off x="895349" y="1485900"/>
          <a:ext cx="10963274" cy="44916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41128">
                  <a:extLst>
                    <a:ext uri="{9D8B030D-6E8A-4147-A177-3AD203B41FA5}">
                      <a16:colId xmlns:a16="http://schemas.microsoft.com/office/drawing/2014/main" val="2776691860"/>
                    </a:ext>
                  </a:extLst>
                </a:gridCol>
                <a:gridCol w="885467">
                  <a:extLst>
                    <a:ext uri="{9D8B030D-6E8A-4147-A177-3AD203B41FA5}">
                      <a16:colId xmlns:a16="http://schemas.microsoft.com/office/drawing/2014/main" val="1760407034"/>
                    </a:ext>
                  </a:extLst>
                </a:gridCol>
                <a:gridCol w="2145581">
                  <a:extLst>
                    <a:ext uri="{9D8B030D-6E8A-4147-A177-3AD203B41FA5}">
                      <a16:colId xmlns:a16="http://schemas.microsoft.com/office/drawing/2014/main" val="496214669"/>
                    </a:ext>
                  </a:extLst>
                </a:gridCol>
                <a:gridCol w="1857375">
                  <a:extLst>
                    <a:ext uri="{9D8B030D-6E8A-4147-A177-3AD203B41FA5}">
                      <a16:colId xmlns:a16="http://schemas.microsoft.com/office/drawing/2014/main" val="1581437149"/>
                    </a:ext>
                  </a:extLst>
                </a:gridCol>
                <a:gridCol w="3133723">
                  <a:extLst>
                    <a:ext uri="{9D8B030D-6E8A-4147-A177-3AD203B41FA5}">
                      <a16:colId xmlns:a16="http://schemas.microsoft.com/office/drawing/2014/main" val="4110174208"/>
                    </a:ext>
                  </a:extLst>
                </a:gridCol>
              </a:tblGrid>
              <a:tr h="579361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zh-TW" sz="20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zh-TW" sz="20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份數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zh-TW" sz="20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繳交日期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zh-TW" sz="20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繳交對象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zh-TW" sz="20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374768"/>
                  </a:ext>
                </a:extLst>
              </a:tr>
              <a:tr h="9616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20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實習規劃表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sz="20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份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000" dirty="0"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3/3</a:t>
                      </a:r>
                      <a:endParaRPr lang="zh-TW" sz="2000" dirty="0">
                        <a:effectLst/>
                        <a:highlight>
                          <a:srgbClr val="FFFF00"/>
                        </a:highligh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週二晚上</a:t>
                      </a:r>
                      <a:r>
                        <a:rPr lang="en-US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23:59pm</a:t>
                      </a:r>
                      <a:r>
                        <a:rPr lang="zh-TW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</a:t>
                      </a:r>
                      <a:r>
                        <a:rPr lang="en-US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20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本系負責教師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800"/>
                        </a:spcAft>
                      </a:pPr>
                      <a:r>
                        <a:rPr lang="zh-TW" sz="20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以個人為單位繳交，但可團體討論</a:t>
                      </a:r>
                      <a:r>
                        <a:rPr lang="zh-TW" altLang="en-US" sz="20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如</a:t>
                      </a:r>
                      <a:r>
                        <a:rPr lang="zh-TW" sz="2000" b="1" u="sng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附件二十</a:t>
                      </a:r>
                      <a:r>
                        <a:rPr lang="zh-TW" altLang="zh-TW" sz="20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zh-TW" sz="20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581198"/>
                  </a:ext>
                </a:extLst>
              </a:tr>
              <a:tr h="17861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20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實習日誌或</a:t>
                      </a:r>
                      <a:endParaRPr lang="en-US" altLang="zh-TW" sz="20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20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實習週誌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sz="20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份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000" dirty="0"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3/10</a:t>
                      </a:r>
                      <a:r>
                        <a:rPr lang="zh-TW" sz="2000" dirty="0"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sz="2000" dirty="0"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3/24</a:t>
                      </a:r>
                      <a:r>
                        <a:rPr lang="zh-TW" sz="2000" dirty="0"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000" dirty="0"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4/7</a:t>
                      </a:r>
                      <a:r>
                        <a:rPr lang="zh-TW" sz="2000" dirty="0"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sz="2000" dirty="0"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4/21</a:t>
                      </a:r>
                      <a:r>
                        <a:rPr lang="zh-TW" sz="2000" dirty="0"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sz="2000" dirty="0"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5/5</a:t>
                      </a:r>
                      <a:r>
                        <a:rPr lang="zh-TW" sz="2000" dirty="0"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sz="2000" dirty="0"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5/19</a:t>
                      </a:r>
                      <a:endParaRPr lang="zh-TW" sz="2000" dirty="0">
                        <a:effectLst/>
                        <a:highlight>
                          <a:srgbClr val="FFFF00"/>
                        </a:highligh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每兩週上傳一次</a:t>
                      </a:r>
                      <a:r>
                        <a:rPr lang="en-US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20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隔週二晚上</a:t>
                      </a:r>
                      <a:r>
                        <a:rPr lang="en-US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23:59pm</a:t>
                      </a:r>
                      <a:r>
                        <a:rPr lang="zh-TW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</a:t>
                      </a:r>
                      <a:r>
                        <a:rPr lang="en-US" sz="14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20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本系負責教師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每位同學一份，繳交項目視校內指導老師規定，如</a:t>
                      </a:r>
                      <a:r>
                        <a:rPr lang="zh-TW" sz="2000" b="1" u="sng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附件三、附件四</a:t>
                      </a: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r>
                        <a:rPr lang="zh-TW" sz="20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但</a:t>
                      </a: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實習週誌</a:t>
                      </a:r>
                      <a:r>
                        <a:rPr lang="zh-TW" sz="20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可團體討論一份。</a:t>
                      </a:r>
                      <a:endParaRPr lang="zh-TW" sz="20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991778"/>
                  </a:ext>
                </a:extLst>
              </a:tr>
              <a:tr h="11645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20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「工作體驗」書面報告、事件分析或小專題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sz="20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份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2000" dirty="0"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5/28</a:t>
                      </a:r>
                      <a:r>
                        <a:rPr lang="en-US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實習結束前</a:t>
                      </a:r>
                      <a:r>
                        <a:rPr lang="en-US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20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實習機構老師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本系負責教師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20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每位同學一份，繳交項目視機構老師規定，如</a:t>
                      </a:r>
                      <a:r>
                        <a:rPr lang="zh-TW" sz="2000" b="1" u="sng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附件五、附件六</a:t>
                      </a:r>
                      <a:r>
                        <a:rPr lang="zh-TW" sz="2000" b="0" u="non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571506"/>
                  </a:ext>
                </a:extLst>
              </a:tr>
            </a:tbl>
          </a:graphicData>
        </a:graphic>
      </p:graphicFrame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A43BB2B-832C-9EB1-8540-894CFBD262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27A8B7-2F41-4F1E-901F-C072F65DED56}" type="slidenum">
              <a:rPr lang="zh-CN" altLang="en-US" sz="1400" smtClean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24</a:t>
            </a:fld>
            <a:endParaRPr lang="zh-CN" altLang="en-US" sz="1400" dirty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79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2000">
        <p14:pan dir="r"/>
      </p:transition>
    </mc:Choice>
    <mc:Fallback xmlns="">
      <p:transition spd="slow" advClick="0" advTm="2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5080573" y="369340"/>
            <a:ext cx="24632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di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1" i="0" u="none" strike="noStrike" cap="none" spc="0" normalizeH="0" baseline="0">
                <a:ln>
                  <a:noFill/>
                </a:ln>
                <a:solidFill>
                  <a:srgbClr val="F4BD51"/>
                </a:solidFill>
                <a:effectLst/>
                <a:uLnTx/>
                <a:uFillTx/>
                <a:latin typeface="A6 Pngtree" pitchFamily="2" charset="0"/>
                <a:ea typeface="思源黑体" panose="020B0500000000000000" pitchFamily="34" charset="-122"/>
                <a:cs typeface="字魂105号-简雅黑" panose="00000500000000000000" pitchFamily="2" charset="-122"/>
              </a:defRPr>
            </a:lvl1pPr>
          </a:lstStyle>
          <a:p>
            <a:pPr algn="ctr"/>
            <a:r>
              <a:rPr lang="zh-TW" altLang="en-US" sz="4400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  <a:sym typeface="思源黑体" panose="020B0500000000000000" pitchFamily="34" charset="-122"/>
              </a:rPr>
              <a:t>成績評值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2605EA7E-FDDF-3C5F-42D5-6317E9FB65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169416"/>
              </p:ext>
            </p:extLst>
          </p:nvPr>
        </p:nvGraphicFramePr>
        <p:xfrm>
          <a:off x="1162986" y="1266825"/>
          <a:ext cx="10298399" cy="4624082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952136">
                  <a:extLst>
                    <a:ext uri="{9D8B030D-6E8A-4147-A177-3AD203B41FA5}">
                      <a16:colId xmlns:a16="http://schemas.microsoft.com/office/drawing/2014/main" val="1787944551"/>
                    </a:ext>
                  </a:extLst>
                </a:gridCol>
                <a:gridCol w="5182990">
                  <a:extLst>
                    <a:ext uri="{9D8B030D-6E8A-4147-A177-3AD203B41FA5}">
                      <a16:colId xmlns:a16="http://schemas.microsoft.com/office/drawing/2014/main" val="619235920"/>
                    </a:ext>
                  </a:extLst>
                </a:gridCol>
                <a:gridCol w="2163273">
                  <a:extLst>
                    <a:ext uri="{9D8B030D-6E8A-4147-A177-3AD203B41FA5}">
                      <a16:colId xmlns:a16="http://schemas.microsoft.com/office/drawing/2014/main" val="2050396747"/>
                    </a:ext>
                  </a:extLst>
                </a:gridCol>
              </a:tblGrid>
              <a:tr h="374345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</a:pPr>
                      <a:r>
                        <a:rPr lang="en-US" sz="2000" kern="1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zh-TW" sz="2400" dirty="0"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</a:pPr>
                      <a:r>
                        <a:rPr lang="zh-TW" sz="2400" kern="15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評</a:t>
                      </a:r>
                      <a:r>
                        <a:rPr lang="en-US" sz="2400" kern="1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</a:t>
                      </a:r>
                      <a:r>
                        <a:rPr lang="zh-TW" sz="2400" kern="15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值</a:t>
                      </a:r>
                      <a:r>
                        <a:rPr lang="en-US" sz="2400" kern="1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</a:t>
                      </a:r>
                      <a:r>
                        <a:rPr lang="zh-TW" sz="2400" kern="15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項</a:t>
                      </a:r>
                      <a:r>
                        <a:rPr lang="en-US" sz="2400" kern="1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</a:t>
                      </a:r>
                      <a:r>
                        <a:rPr lang="zh-TW" sz="2400" kern="15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目</a:t>
                      </a:r>
                      <a:endParaRPr lang="zh-TW" sz="2400" dirty="0"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</a:pPr>
                      <a:r>
                        <a:rPr lang="zh-TW" sz="2400" kern="15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分</a:t>
                      </a:r>
                      <a:r>
                        <a:rPr lang="en-US" sz="2400" kern="1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zh-TW" sz="2400" kern="15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數</a:t>
                      </a:r>
                      <a:endParaRPr lang="zh-TW" sz="2400" dirty="0"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2732628547"/>
                  </a:ext>
                </a:extLst>
              </a:tr>
              <a:tr h="991995">
                <a:tc rowSpan="3"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</a:pPr>
                      <a:r>
                        <a:rPr lang="zh-TW" sz="2800" kern="15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實習機構</a:t>
                      </a:r>
                      <a:endParaRPr lang="zh-TW" sz="2800" dirty="0"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  <a:p>
                      <a:pPr algn="ctr" fontAlgn="auto">
                        <a:lnSpc>
                          <a:spcPct val="100000"/>
                        </a:lnSpc>
                      </a:pPr>
                      <a:r>
                        <a:rPr lang="zh-TW" sz="2800" kern="15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教師</a:t>
                      </a:r>
                      <a:endParaRPr lang="zh-TW" sz="2800" dirty="0"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00000"/>
                        </a:lnSpc>
                      </a:pPr>
                      <a:r>
                        <a:rPr lang="en-US" sz="2000" kern="1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  <a:r>
                        <a:rPr lang="zh-TW" sz="2000" b="0" kern="15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機構實習表現與工作體驗書面報告成績</a:t>
                      </a:r>
                      <a:endParaRPr lang="zh-TW" sz="2000" b="0" dirty="0"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  <a:p>
                      <a:pPr algn="just" fontAlgn="auto">
                        <a:lnSpc>
                          <a:spcPct val="100000"/>
                        </a:lnSpc>
                      </a:pPr>
                      <a:r>
                        <a:rPr lang="en-US" altLang="zh-TW" sz="2000" kern="1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</a:t>
                      </a:r>
                      <a:r>
                        <a:rPr lang="zh-TW" sz="2000" kern="15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專業知識</a:t>
                      </a:r>
                      <a:r>
                        <a:rPr lang="en-US" sz="2000" kern="1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(15</a:t>
                      </a:r>
                      <a:r>
                        <a:rPr lang="zh-TW" sz="2000" kern="15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分</a:t>
                      </a:r>
                      <a:r>
                        <a:rPr lang="en-US" sz="2000" kern="1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zh-TW" sz="2000" kern="15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、工作態度</a:t>
                      </a:r>
                      <a:r>
                        <a:rPr lang="en-US" sz="2000" kern="1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(15</a:t>
                      </a:r>
                      <a:r>
                        <a:rPr lang="zh-TW" sz="2000" kern="15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分</a:t>
                      </a:r>
                      <a:r>
                        <a:rPr lang="en-US" sz="2000" kern="1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zh-TW" sz="2000" kern="15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、</a:t>
                      </a:r>
                      <a:endParaRPr lang="zh-TW" sz="2000" dirty="0"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  <a:p>
                      <a:pPr algn="just" fontAlgn="auto">
                        <a:lnSpc>
                          <a:spcPct val="100000"/>
                        </a:lnSpc>
                      </a:pPr>
                      <a:r>
                        <a:rPr lang="en-US" altLang="zh-TW" sz="2000" kern="1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</a:t>
                      </a:r>
                      <a:r>
                        <a:rPr lang="zh-TW" sz="2000" kern="15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工作表現</a:t>
                      </a:r>
                      <a:r>
                        <a:rPr lang="en-US" sz="2000" kern="1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(20</a:t>
                      </a:r>
                      <a:r>
                        <a:rPr lang="zh-TW" sz="2000" kern="15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分</a:t>
                      </a:r>
                      <a:r>
                        <a:rPr lang="en-US" sz="2000" kern="1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zh-TW" sz="2000" kern="15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、工作體驗書面報告</a:t>
                      </a:r>
                      <a:r>
                        <a:rPr lang="en-US" sz="2000" kern="1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(20</a:t>
                      </a:r>
                      <a:r>
                        <a:rPr lang="zh-TW" sz="2000" kern="15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分</a:t>
                      </a:r>
                      <a:r>
                        <a:rPr lang="en-US" sz="2000" kern="1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zh-TW" sz="2000" dirty="0"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</a:pPr>
                      <a:r>
                        <a:rPr lang="en-US" sz="2000" kern="1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70%</a:t>
                      </a:r>
                      <a:endParaRPr lang="zh-TW" sz="2400" dirty="0"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977569902"/>
                  </a:ext>
                </a:extLst>
              </a:tr>
              <a:tr h="54001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3985" indent="-133985" fontAlgn="auto">
                        <a:lnSpc>
                          <a:spcPct val="100000"/>
                        </a:lnSpc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  <a:r>
                        <a:rPr lang="zh-TW" sz="200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學士班核心能力指標達成評值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</a:pPr>
                      <a:r>
                        <a:rPr lang="en-US" sz="20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30%</a:t>
                      </a:r>
                      <a:endParaRPr lang="zh-TW" sz="2400"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3944809828"/>
                  </a:ext>
                </a:extLst>
              </a:tr>
              <a:tr h="34017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3985" indent="-133985" algn="ctr" fontAlgn="auto">
                        <a:lnSpc>
                          <a:spcPct val="100000"/>
                        </a:lnSpc>
                      </a:pPr>
                      <a:r>
                        <a:rPr lang="zh-TW" sz="2000" b="1" kern="15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總</a:t>
                      </a:r>
                      <a:r>
                        <a:rPr lang="en-US" sz="2000" b="1" kern="1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     </a:t>
                      </a:r>
                      <a:r>
                        <a:rPr lang="zh-TW" sz="2000" b="1" kern="15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計</a:t>
                      </a:r>
                      <a:endParaRPr lang="zh-TW" sz="2000" b="1" dirty="0"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</a:pPr>
                      <a:r>
                        <a:rPr lang="en-US" sz="2000" kern="1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zh-TW" sz="2400" dirty="0"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4092490083"/>
                  </a:ext>
                </a:extLst>
              </a:tr>
              <a:tr h="436645">
                <a:tc rowSpan="3"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</a:pPr>
                      <a:r>
                        <a:rPr lang="zh-TW" sz="2800" kern="15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本系教師</a:t>
                      </a:r>
                      <a:endParaRPr lang="zh-TW" sz="2800" dirty="0"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152400" indent="-152400" algn="just" fontAlgn="auto">
                        <a:lnSpc>
                          <a:spcPct val="100000"/>
                        </a:lnSpc>
                      </a:pPr>
                      <a:r>
                        <a:rPr lang="en-US" sz="2000" kern="1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r>
                        <a:rPr lang="zh-TW" sz="2000" kern="15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實習規劃表、實習日誌、週誌</a:t>
                      </a:r>
                      <a:endParaRPr lang="zh-TW" sz="2000" dirty="0"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</a:pPr>
                      <a:r>
                        <a:rPr lang="en-US" sz="20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50%</a:t>
                      </a:r>
                      <a:endParaRPr lang="zh-TW" sz="2400"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386898089"/>
                  </a:ext>
                </a:extLst>
              </a:tr>
              <a:tr h="47770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auto">
                        <a:lnSpc>
                          <a:spcPct val="100000"/>
                        </a:lnSpc>
                      </a:pPr>
                      <a:r>
                        <a:rPr lang="en-US" sz="2000" kern="1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</a:t>
                      </a:r>
                      <a:r>
                        <a:rPr lang="zh-TW" sz="200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工作體驗書面報告或事件分析或小專題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</a:pPr>
                      <a:r>
                        <a:rPr lang="en-US" sz="20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50%</a:t>
                      </a:r>
                      <a:endParaRPr lang="zh-TW" sz="2400"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2457843322"/>
                  </a:ext>
                </a:extLst>
              </a:tr>
              <a:tr h="34017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</a:pPr>
                      <a:r>
                        <a:rPr lang="zh-TW" sz="2000" b="1" kern="15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總</a:t>
                      </a:r>
                      <a:r>
                        <a:rPr lang="en-US" sz="2000" b="1" kern="1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     </a:t>
                      </a:r>
                      <a:r>
                        <a:rPr lang="zh-TW" sz="2000" b="1" kern="15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計</a:t>
                      </a:r>
                      <a:endParaRPr lang="zh-TW" sz="2000" b="1" dirty="0"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ts val="1800"/>
                        </a:lnSpc>
                      </a:pPr>
                      <a:r>
                        <a:rPr lang="en-US" sz="2000" kern="1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zh-TW" sz="2400"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408035892"/>
                  </a:ext>
                </a:extLst>
              </a:tr>
              <a:tr h="1123034">
                <a:tc gridSpan="3">
                  <a:txBody>
                    <a:bodyPr/>
                    <a:lstStyle/>
                    <a:p>
                      <a:pPr algn="ctr" fontAlgn="auto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zh-TW" sz="2400" kern="15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總成績</a:t>
                      </a:r>
                      <a:endParaRPr lang="en-US" altLang="zh-TW" sz="24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auto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zh-TW" sz="2000" kern="15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（實習機構</a:t>
                      </a:r>
                      <a:r>
                        <a:rPr lang="en-US" sz="2000" kern="1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60%+</a:t>
                      </a:r>
                      <a:r>
                        <a:rPr lang="zh-TW" sz="2000" kern="15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本系實習指導老師</a:t>
                      </a:r>
                      <a:r>
                        <a:rPr lang="en-US" sz="2000" kern="1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40%</a:t>
                      </a:r>
                      <a:r>
                        <a:rPr lang="zh-TW" sz="2000" kern="15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－曠職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zh-TW" sz="200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次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zh-TW" sz="200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日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)*5</a:t>
                      </a:r>
                      <a:r>
                        <a:rPr lang="zh-TW" sz="2000" kern="15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－</a:t>
                      </a:r>
                      <a:r>
                        <a:rPr lang="zh-TW" sz="200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除公假外其他假別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zh-TW" sz="200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次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zh-TW" sz="200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日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)*2</a:t>
                      </a:r>
                      <a:r>
                        <a:rPr lang="zh-TW" sz="2000" kern="150" dirty="0">
                          <a:effectLst/>
                          <a:latin typeface="Calibri" panose="020F0502020204030204" pitchFamily="34" charset="0"/>
                          <a:ea typeface="微軟正黑體" panose="020B0604030504040204" pitchFamily="34" charset="-120"/>
                          <a:cs typeface="Calibri" panose="020F0502020204030204" pitchFamily="34" charset="0"/>
                        </a:rPr>
                        <a:t>）</a:t>
                      </a:r>
                      <a:endParaRPr lang="zh-TW" sz="2000" dirty="0"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514546"/>
                  </a:ext>
                </a:extLst>
              </a:tr>
            </a:tbl>
          </a:graphicData>
        </a:graphic>
      </p:graphicFrame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4D9285F3-04C3-5287-AE48-582EBC5BE9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27A8B7-2F41-4F1E-901F-C072F65DED56}" type="slidenum">
              <a:rPr lang="zh-CN" altLang="en-US" smtClean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25</a:t>
            </a:fld>
            <a:endParaRPr lang="zh-CN" altLang="en-US" dirty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2000">
        <p14:pan dir="r"/>
      </p:transition>
    </mc:Choice>
    <mc:Fallback xmlns="">
      <p:transition spd="slow" advClick="0" advTm="2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1618140" y="567793"/>
            <a:ext cx="234230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思源黑体" panose="020B0500000000000000" pitchFamily="34" charset="-122"/>
              </a:rPr>
              <a:t>04</a:t>
            </a:r>
            <a:endParaRPr kumimoji="0" lang="zh-CN" altLang="en-US" sz="1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  <a:sym typeface="思源黑体" panose="020B0500000000000000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336101" y="3075057"/>
            <a:ext cx="6093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TW" altLang="en-US" sz="4000" b="1" dirty="0">
                <a:solidFill>
                  <a:srgbClr val="0070C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  <a:sym typeface="思源黑体" panose="020B0500000000000000" pitchFamily="34" charset="-122"/>
              </a:rPr>
              <a:t>其它注意事項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D5161D8-8669-C973-D996-01C968F7A9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27A8B7-2F41-4F1E-901F-C072F65DED56}" type="slidenum">
              <a:rPr lang="zh-CN" altLang="en-US" smtClean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26</a:t>
            </a:fld>
            <a:endParaRPr lang="zh-CN" altLang="en-US" dirty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918146"/>
      </p:ext>
    </p:extLst>
  </p:cSld>
  <p:clrMapOvr>
    <a:masterClrMapping/>
  </p:clrMapOvr>
  <p:transition spd="med" advClick="0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3810935" y="605639"/>
            <a:ext cx="4570126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字魂105号-简雅黑" panose="00000500000000000000" pitchFamily="2" charset="-122"/>
                <a:sym typeface="思源黑体" panose="020B0500000000000000" pitchFamily="34" charset="-122"/>
              </a:rPr>
              <a:t>產學合作組提供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字魂105号-简雅黑" panose="00000500000000000000" pitchFamily="2" charset="-122"/>
                <a:sym typeface="思源黑体" panose="020B0500000000000000" pitchFamily="34" charset="-122"/>
              </a:rPr>
              <a:t>實習相關資訊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15F7B3E-82B3-F980-5342-E6ACDC8F25E1}"/>
              </a:ext>
            </a:extLst>
          </p:cNvPr>
          <p:cNvSpPr/>
          <p:nvPr/>
        </p:nvSpPr>
        <p:spPr>
          <a:xfrm>
            <a:off x="382918" y="2680903"/>
            <a:ext cx="1142615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5475" indent="-625475" defTabSz="541338">
              <a:buFont typeface="+mj-lt"/>
              <a:buAutoNum type="arabicPeriod"/>
            </a:pPr>
            <a:r>
              <a:rPr lang="zh-TW" altLang="en-US" sz="3200" u="sng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性平意識宣導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參考資料：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indent="168275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本校性平會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教育部性別平等教育全球資訊網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25475" indent="-625475">
              <a:buFont typeface="+mj-lt"/>
              <a:buAutoNum type="arabicPeriod"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實習前性平宣導參考簡報更新：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產學組網站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25475" indent="-625475">
              <a:buFont typeface="+mj-lt"/>
              <a:buAutoNum type="arabicPeriod"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實習合約書與實習保險理賠相關資訊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6"/>
              </a:rPr>
              <a:t>產學組實習表單網站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76294EE-892F-967D-F6AE-6CBC2EA55F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27A8B7-2F41-4F1E-901F-C072F65DED56}" type="slidenum">
              <a:rPr lang="zh-CN" altLang="en-US" smtClean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27</a:t>
            </a:fld>
            <a:endParaRPr lang="zh-CN" altLang="en-US" dirty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2000">
        <p14:pan dir="r"/>
      </p:transition>
    </mc:Choice>
    <mc:Fallback xmlns="">
      <p:transition spd="slow" advClick="0" advTm="2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5681297" y="513950"/>
            <a:ext cx="3705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  <a:sym typeface="思源黑体" panose="020B0500000000000000" pitchFamily="34" charset="-122"/>
              </a:rPr>
              <a:t>「校外實習」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  <a:sym typeface="思源黑体" panose="020B0500000000000000" pitchFamily="34" charset="-122"/>
              </a:rPr>
              <a:t>實習通知書</a:t>
            </a:r>
          </a:p>
        </p:txBody>
      </p:sp>
      <p:pic>
        <p:nvPicPr>
          <p:cNvPr id="3" name="Image 15" descr="preencoded.png">
            <a:extLst>
              <a:ext uri="{FF2B5EF4-FFF2-40B4-BE49-F238E27FC236}">
                <a16:creationId xmlns:a16="http://schemas.microsoft.com/office/drawing/2014/main" id="{0A7DC7CF-11F2-F94E-B061-1F6BD38F0B7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9000"/>
          </a:blip>
          <a:stretch>
            <a:fillRect/>
          </a:stretch>
        </p:blipFill>
        <p:spPr>
          <a:xfrm>
            <a:off x="9215822" y="1005365"/>
            <a:ext cx="858548" cy="586829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80344291-0EAA-AD2B-C0A8-BD78151BFB3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134" t="1367" r="2623" b="2587"/>
          <a:stretch/>
        </p:blipFill>
        <p:spPr>
          <a:xfrm>
            <a:off x="106219" y="0"/>
            <a:ext cx="4622164" cy="685165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27ECFDD2-5FC3-B061-2822-1889F79CB80C}"/>
              </a:ext>
            </a:extLst>
          </p:cNvPr>
          <p:cNvSpPr/>
          <p:nvPr/>
        </p:nvSpPr>
        <p:spPr>
          <a:xfrm>
            <a:off x="4728383" y="2211076"/>
            <a:ext cx="6904033" cy="3394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0910">
              <a:lnSpc>
                <a:spcPct val="150000"/>
              </a:lnSpc>
            </a:pPr>
            <a:r>
              <a:rPr lang="zh-TW" altLang="en-US" sz="2933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請每位同學</a:t>
            </a:r>
            <a:r>
              <a:rPr lang="zh-TW" altLang="en-US" sz="2933" b="1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填寫實習通知書</a:t>
            </a:r>
            <a:r>
              <a:rPr lang="zh-TW" altLang="en-US" sz="2933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，確認已完全了解實習相關規定並配合實習單位之教導與實習時間，且</a:t>
            </a:r>
            <a:r>
              <a:rPr lang="zh-TW" altLang="en-US" sz="2933" b="1" dirty="0">
                <a:highlight>
                  <a:srgbClr val="FFFF00"/>
                </a:highlight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無相關需協助事項者</a:t>
            </a:r>
            <a:r>
              <a:rPr lang="zh-TW" altLang="en-US" sz="2933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，填寫後可直接</a:t>
            </a:r>
            <a:r>
              <a:rPr lang="zh-TW" altLang="en-US" sz="2933" b="1" u="sng" dirty="0">
                <a:highlight>
                  <a:srgbClr val="FFFF00"/>
                </a:highlight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繳交給系秘</a:t>
            </a:r>
            <a:r>
              <a:rPr lang="zh-TW" altLang="en-US" sz="2933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；若</a:t>
            </a:r>
            <a:r>
              <a:rPr lang="zh-TW" altLang="en-US" sz="2933" b="1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有疑問者</a:t>
            </a:r>
            <a:r>
              <a:rPr lang="zh-TW" altLang="en-US" sz="2933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可帶著通知書至前面</a:t>
            </a:r>
            <a:r>
              <a:rPr lang="zh-TW" altLang="en-US" sz="2933" b="1" u="sng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詢問實習總負責老師</a:t>
            </a:r>
            <a:r>
              <a:rPr lang="zh-TW" altLang="en-US" sz="2933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。</a:t>
            </a:r>
            <a:endParaRPr lang="en-US" altLang="zh-TW" sz="2933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12C8601-DC02-6FE8-7BCA-ECFA1076D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27A8B7-2F41-4F1E-901F-C072F65DED56}" type="slidenum">
              <a:rPr lang="zh-CN" altLang="en-US" smtClean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28</a:t>
            </a:fld>
            <a:endParaRPr lang="zh-CN" altLang="en-US" dirty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2000">
        <p14:pan dir="r"/>
      </p:transition>
    </mc:Choice>
    <mc:Fallback xmlns="">
      <p:transition spd="slow" advClick="0" advTm="2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4473861" y="968621"/>
            <a:ext cx="32442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4BD51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  <a:sym typeface="思源黑体" panose="020B0500000000000000" pitchFamily="34" charset="-122"/>
              </a:rPr>
              <a:t>老師的叮嚀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7CB7AD3-B22E-5195-5473-54642B47D439}"/>
              </a:ext>
            </a:extLst>
          </p:cNvPr>
          <p:cNvSpPr txBox="1">
            <a:spLocks/>
          </p:cNvSpPr>
          <p:nvPr/>
        </p:nvSpPr>
        <p:spPr>
          <a:xfrm>
            <a:off x="877711" y="2173186"/>
            <a:ext cx="10521747" cy="1431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TW" alt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試想如果自己是正職，如何適當的處理不會做、不想做、做不好、做不到等情形。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F89863E3-36BB-26D1-BAAC-D8B902429EAB}"/>
              </a:ext>
            </a:extLst>
          </p:cNvPr>
          <p:cNvSpPr txBox="1">
            <a:spLocks/>
          </p:cNvSpPr>
          <p:nvPr/>
        </p:nvSpPr>
        <p:spPr>
          <a:xfrm>
            <a:off x="1623493" y="4416535"/>
            <a:ext cx="9030185" cy="10965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4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〜〜</a:t>
            </a:r>
            <a:r>
              <a:rPr lang="zh-TW" altLang="en-US" sz="4400" dirty="0">
                <a:highlight>
                  <a:srgbClr val="FFFF00"/>
                </a:highlight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態度決定你的高度</a:t>
            </a:r>
            <a:r>
              <a:rPr lang="en-US" altLang="zh-TW" sz="44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〜〜</a:t>
            </a:r>
            <a:endParaRPr lang="zh-TW" altLang="en-US" sz="4400" dirty="0">
              <a:highlight>
                <a:srgbClr val="FFFF00"/>
              </a:highlight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5" name="內容版面配置區 3">
            <a:extLst>
              <a:ext uri="{FF2B5EF4-FFF2-40B4-BE49-F238E27FC236}">
                <a16:creationId xmlns:a16="http://schemas.microsoft.com/office/drawing/2014/main" id="{D3035685-2723-46D8-56E8-E1F6DD6F2441}"/>
              </a:ext>
            </a:extLst>
          </p:cNvPr>
          <p:cNvSpPr txBox="1">
            <a:spLocks/>
          </p:cNvSpPr>
          <p:nvPr/>
        </p:nvSpPr>
        <p:spPr>
          <a:xfrm>
            <a:off x="835125" y="3476625"/>
            <a:ext cx="10564333" cy="1096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TW"/>
            </a:defPPr>
            <a:lvl1pPr marL="342900" indent="-3429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200" cap="all" spc="200" baseline="0">
                <a:latin typeface="+mj-ea"/>
                <a:ea typeface="+mj-ea"/>
              </a:defRPr>
            </a:lvl1pPr>
            <a:lvl2pPr indent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indent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indent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indent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indent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zh-TW" altLang="en-US" sz="2800" b="1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在實習期間的一言一行，代表北護健管系，也代表你個人</a:t>
            </a:r>
            <a:r>
              <a:rPr lang="en-US" altLang="zh-TW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!!</a:t>
            </a:r>
            <a:endParaRPr lang="zh-TW" altLang="en-US" sz="2800" b="1" dirty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03BCF3B-A036-E822-DD77-CA4D058364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27A8B7-2F41-4F1E-901F-C072F65DED56}" type="slidenum">
              <a:rPr lang="zh-CN" altLang="en-US" smtClean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29</a:t>
            </a:fld>
            <a:endParaRPr lang="zh-CN" altLang="en-US" dirty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2000">
        <p14:pan dir="r"/>
      </p:transition>
    </mc:Choice>
    <mc:Fallback xmlns="">
      <p:transition spd="slow" advClick="0" advTm="2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1618140" y="567793"/>
            <a:ext cx="234230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思源黑体" panose="020B0500000000000000" pitchFamily="34" charset="-122"/>
              </a:rPr>
              <a:t>0</a:t>
            </a:r>
            <a:r>
              <a:rPr kumimoji="0" lang="en-US" altLang="zh-TW" sz="16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思源黑体" panose="020B0500000000000000" pitchFamily="34" charset="-122"/>
              </a:rPr>
              <a:t>1</a:t>
            </a:r>
            <a:endParaRPr kumimoji="0" lang="zh-CN" altLang="en-US" sz="1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思源黑体" panose="020B0500000000000000" pitchFamily="34" charset="-122"/>
              <a:cs typeface="Calibri" panose="020F0502020204030204" pitchFamily="34" charset="0"/>
              <a:sym typeface="思源黑体" panose="020B0500000000000000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982424" y="2999571"/>
            <a:ext cx="76940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1" lang="zh-TW" altLang="en-US" sz="4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實習前資料繳交</a:t>
            </a:r>
            <a:endParaRPr kumimoji="1" lang="en-US" altLang="zh-TW" sz="40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defRPr/>
            </a:pPr>
            <a:endParaRPr kumimoji="0" lang="en-US" altLang="zh-CN" sz="400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字魂105号-简雅黑" panose="00000500000000000000" pitchFamily="2" charset="-122"/>
              <a:sym typeface="思源黑体" panose="020B0500000000000000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982424" y="3707457"/>
            <a:ext cx="4396245" cy="348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ts val="2000"/>
              </a:lnSpc>
              <a:defRPr/>
            </a:pPr>
            <a:r>
              <a:rPr lang="zh-TW" altLang="en-US" sz="2000" b="1" spc="100" dirty="0">
                <a:solidFill>
                  <a:prstClr val="black">
                    <a:lumMod val="50000"/>
                    <a:lumOff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思源黑体" panose="020B0500000000000000" pitchFamily="34" charset="-122"/>
              </a:rPr>
              <a:t>未依期限繳交取消本次實習資格</a:t>
            </a:r>
            <a:endParaRPr kumimoji="0" lang="zh-CN" altLang="en-US" sz="2000" b="1" i="0" u="none" strike="noStrike" kern="1200" cap="none" spc="10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sym typeface="思源黑体" panose="020B0500000000000000" pitchFamily="34" charset="-122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2915090-7279-E9CD-4D6D-E49386F99D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27A8B7-2F41-4F1E-901F-C072F65DED56}" type="slidenum">
              <a:rPr lang="zh-CN" altLang="en-US" smtClean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3</a:t>
            </a:fld>
            <a:endParaRPr lang="zh-CN" altLang="en-US" dirty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2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7F40CE-4580-73A9-CC5C-E80741872951}"/>
              </a:ext>
            </a:extLst>
          </p:cNvPr>
          <p:cNvSpPr txBox="1">
            <a:spLocks/>
          </p:cNvSpPr>
          <p:nvPr/>
        </p:nvSpPr>
        <p:spPr>
          <a:xfrm>
            <a:off x="2721675" y="491890"/>
            <a:ext cx="6748649" cy="112281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5867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ANY</a:t>
            </a:r>
            <a:r>
              <a:rPr lang="en-US" altLang="zh-TW" sz="36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zh-TW" sz="5867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QUESTION?</a:t>
            </a:r>
            <a:endParaRPr lang="zh-TW" altLang="en-US" sz="5867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D739475-65DD-23DC-820D-30AAE09BF49A}"/>
              </a:ext>
            </a:extLst>
          </p:cNvPr>
          <p:cNvSpPr/>
          <p:nvPr/>
        </p:nvSpPr>
        <p:spPr>
          <a:xfrm>
            <a:off x="2521726" y="1545433"/>
            <a:ext cx="75183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Noto Sans JP Bold"/>
                <a:ea typeface="微軟正黑體" panose="020B0604030504040204" pitchFamily="34" charset="-120"/>
              </a:rPr>
              <a:t>若同學對於實習有任何問題可至健管系官方</a:t>
            </a:r>
            <a:r>
              <a:rPr lang="en-US" altLang="zh-TW" sz="2400" dirty="0">
                <a:latin typeface="Noto Sans JP Bold"/>
                <a:ea typeface="微軟正黑體" panose="020B0604030504040204" pitchFamily="34" charset="-120"/>
              </a:rPr>
              <a:t>LINE</a:t>
            </a:r>
            <a:r>
              <a:rPr lang="zh-TW" altLang="en-US" sz="2400" dirty="0">
                <a:latin typeface="Noto Sans JP Bold"/>
                <a:ea typeface="微軟正黑體" panose="020B0604030504040204" pitchFamily="34" charset="-120"/>
              </a:rPr>
              <a:t>詢問，將視問題採個別回復或統一由班代轉知</a:t>
            </a:r>
            <a:endParaRPr lang="en-US" altLang="zh-TW" sz="2400" dirty="0">
              <a:latin typeface="Noto Sans JP Bold"/>
              <a:ea typeface="微軟正黑體" panose="020B0604030504040204" pitchFamily="34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E146BEB5-95B6-1C22-BBF9-ABA38E0BA0B2}"/>
              </a:ext>
            </a:extLst>
          </p:cNvPr>
          <p:cNvSpPr txBox="1"/>
          <p:nvPr/>
        </p:nvSpPr>
        <p:spPr>
          <a:xfrm>
            <a:off x="2737268" y="5662784"/>
            <a:ext cx="6426149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933" dirty="0">
                <a:latin typeface="Noto Sans JP Bold"/>
                <a:ea typeface="微軟正黑體" panose="020B0604030504040204" pitchFamily="34" charset="-120"/>
              </a:rPr>
              <a:t>※</a:t>
            </a:r>
            <a:r>
              <a:rPr lang="zh-TW" altLang="en-US" sz="2933" dirty="0">
                <a:latin typeface="Noto Sans JP Bold"/>
                <a:ea typeface="微軟正黑體" panose="020B0604030504040204" pitchFamily="34" charset="-120"/>
              </a:rPr>
              <a:t>請同學發問前</a:t>
            </a:r>
            <a:r>
              <a:rPr lang="zh-TW" altLang="en-US" sz="2933" b="1" u="sng" dirty="0">
                <a:solidFill>
                  <a:srgbClr val="FF0000"/>
                </a:solidFill>
                <a:highlight>
                  <a:srgbClr val="FFFF00"/>
                </a:highlight>
                <a:latin typeface="Noto Sans JP Bold"/>
                <a:ea typeface="微軟正黑體" panose="020B0604030504040204" pitchFamily="34" charset="-120"/>
              </a:rPr>
              <a:t>先詳讀實習計畫書</a:t>
            </a:r>
            <a:r>
              <a:rPr lang="zh-TW" altLang="en-US" sz="2933" dirty="0">
                <a:latin typeface="Noto Sans JP Bold"/>
                <a:ea typeface="微軟正黑體" panose="020B0604030504040204" pitchFamily="34" charset="-120"/>
              </a:rPr>
              <a:t>！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1B8D5EE-F6A6-4CB0-9F4A-3EB8C83078D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51708" y="2549207"/>
            <a:ext cx="2265849" cy="2265849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04184254-DCF8-2EC1-2C5D-9D11CB924AEC}"/>
              </a:ext>
            </a:extLst>
          </p:cNvPr>
          <p:cNvSpPr txBox="1"/>
          <p:nvPr/>
        </p:nvSpPr>
        <p:spPr>
          <a:xfrm>
            <a:off x="2737268" y="4805817"/>
            <a:ext cx="2894729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133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健管系</a:t>
            </a:r>
            <a:r>
              <a:rPr lang="en-US" altLang="zh-TW" sz="2133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LINE</a:t>
            </a:r>
            <a:r>
              <a:rPr lang="zh-TW" altLang="en-US" sz="2133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官方帳號</a:t>
            </a: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2AD14F03-FFDC-5FC2-1722-0E171C962898}"/>
              </a:ext>
            </a:extLst>
          </p:cNvPr>
          <p:cNvGrpSpPr/>
          <p:nvPr/>
        </p:nvGrpSpPr>
        <p:grpSpPr>
          <a:xfrm>
            <a:off x="5950343" y="3122631"/>
            <a:ext cx="3689410" cy="1446550"/>
            <a:chOff x="9952348" y="4285020"/>
            <a:chExt cx="4867326" cy="2169824"/>
          </a:xfrm>
        </p:grpSpPr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F2021BC7-6163-4975-FE5F-095F8C7C288B}"/>
                </a:ext>
              </a:extLst>
            </p:cNvPr>
            <p:cNvSpPr txBox="1"/>
            <p:nvPr/>
          </p:nvSpPr>
          <p:spPr>
            <a:xfrm>
              <a:off x="9952348" y="4285020"/>
              <a:ext cx="4867326" cy="21698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44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LINE ID：@opq5498p</a:t>
              </a:r>
            </a:p>
          </p:txBody>
        </p:sp>
        <p:pic>
          <p:nvPicPr>
            <p:cNvPr id="9" name="Image 3" descr="preencoded.png">
              <a:extLst>
                <a:ext uri="{FF2B5EF4-FFF2-40B4-BE49-F238E27FC236}">
                  <a16:creationId xmlns:a16="http://schemas.microsoft.com/office/drawing/2014/main" id="{CFC2635A-BA5A-F00A-C2C7-1EDFFA919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99000"/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388476" y="4335212"/>
              <a:ext cx="597877" cy="1044158"/>
            </a:xfrm>
            <a:prstGeom prst="rect">
              <a:avLst/>
            </a:prstGeom>
          </p:spPr>
        </p:pic>
      </p:grp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A360268B-5AAF-DDE7-DF87-56800A7F07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27A8B7-2F41-4F1E-901F-C072F65DED56}" type="slidenum">
              <a:rPr lang="zh-CN" altLang="en-US" smtClean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30</a:t>
            </a:fld>
            <a:endParaRPr lang="zh-CN" altLang="en-US" dirty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2000">
        <p14:pan dir="r"/>
      </p:transition>
    </mc:Choice>
    <mc:Fallback xmlns="">
      <p:transition spd="slow" advClick="0" advTm="2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1618140" y="567793"/>
            <a:ext cx="234230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思源黑体" panose="020B0500000000000000" pitchFamily="34" charset="-122"/>
              </a:rPr>
              <a:t>05</a:t>
            </a:r>
            <a:endParaRPr kumimoji="0" lang="zh-CN" altLang="en-US" sz="1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思源黑体" panose="020B0500000000000000" pitchFamily="34" charset="-122"/>
              <a:cs typeface="Calibri" panose="020F0502020204030204" pitchFamily="34" charset="0"/>
              <a:sym typeface="思源黑体" panose="020B0500000000000000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336100" y="2829950"/>
            <a:ext cx="62921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字魂105号-简雅黑" panose="00000500000000000000" pitchFamily="2" charset="-122"/>
                <a:sym typeface="思源黑体" panose="020B0500000000000000" pitchFamily="34" charset="-122"/>
              </a:rPr>
              <a:t>實習</a:t>
            </a:r>
            <a:r>
              <a:rPr lang="zh-TW" altLang="en-US" sz="4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字魂105号-简雅黑" panose="00000500000000000000" pitchFamily="2" charset="-122"/>
                <a:sym typeface="思源黑体" panose="020B0500000000000000" pitchFamily="34" charset="-122"/>
              </a:rPr>
              <a:t>機構媒合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字魂105号-简雅黑" panose="00000500000000000000" pitchFamily="2" charset="-122"/>
                <a:sym typeface="思源黑体" panose="020B0500000000000000" pitchFamily="34" charset="-122"/>
              </a:rPr>
              <a:t>名單確認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字魂105号-简雅黑" panose="00000500000000000000" pitchFamily="2" charset="-122"/>
              <a:sym typeface="思源黑体" panose="020B0500000000000000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336100" y="3630169"/>
            <a:ext cx="4674405" cy="36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ts val="2000"/>
              </a:lnSpc>
              <a:defRPr/>
            </a:pPr>
            <a:r>
              <a:rPr lang="zh-TW" altLang="en-US" sz="2800" b="1" spc="100" dirty="0">
                <a:solidFill>
                  <a:prstClr val="black">
                    <a:lumMod val="50000"/>
                    <a:lumOff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思源黑体" panose="020B0500000000000000" pitchFamily="34" charset="-122"/>
              </a:rPr>
              <a:t>第一階段與第二階段名單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F92DA11-099E-E7D9-A842-F5BA40525D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27A8B7-2F41-4F1E-901F-C072F65DED56}" type="slidenum">
              <a:rPr lang="zh-CN" altLang="en-US" smtClean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31</a:t>
            </a:fld>
            <a:endParaRPr lang="zh-CN" altLang="en-US" dirty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37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2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框 31"/>
          <p:cNvSpPr txBox="1"/>
          <p:nvPr/>
        </p:nvSpPr>
        <p:spPr>
          <a:xfrm>
            <a:off x="2590301" y="607189"/>
            <a:ext cx="7011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字魂105号-简雅黑" panose="00000500000000000000" pitchFamily="2" charset="-122"/>
                <a:sym typeface="思源黑体" panose="020B0500000000000000" pitchFamily="34" charset="-122"/>
              </a:rPr>
              <a:t>實習單位（第一階段確定名單）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3BA5E4A2-E72F-4E5A-41D3-DC070B8808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945054"/>
              </p:ext>
            </p:extLst>
          </p:nvPr>
        </p:nvGraphicFramePr>
        <p:xfrm>
          <a:off x="443345" y="1380881"/>
          <a:ext cx="11305309" cy="516777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894743">
                  <a:extLst>
                    <a:ext uri="{9D8B030D-6E8A-4147-A177-3AD203B41FA5}">
                      <a16:colId xmlns:a16="http://schemas.microsoft.com/office/drawing/2014/main" val="4162661504"/>
                    </a:ext>
                  </a:extLst>
                </a:gridCol>
                <a:gridCol w="4828623">
                  <a:extLst>
                    <a:ext uri="{9D8B030D-6E8A-4147-A177-3AD203B41FA5}">
                      <a16:colId xmlns:a16="http://schemas.microsoft.com/office/drawing/2014/main" val="2659756488"/>
                    </a:ext>
                  </a:extLst>
                </a:gridCol>
                <a:gridCol w="906754">
                  <a:extLst>
                    <a:ext uri="{9D8B030D-6E8A-4147-A177-3AD203B41FA5}">
                      <a16:colId xmlns:a16="http://schemas.microsoft.com/office/drawing/2014/main" val="597381215"/>
                    </a:ext>
                  </a:extLst>
                </a:gridCol>
                <a:gridCol w="1447479">
                  <a:extLst>
                    <a:ext uri="{9D8B030D-6E8A-4147-A177-3AD203B41FA5}">
                      <a16:colId xmlns:a16="http://schemas.microsoft.com/office/drawing/2014/main" val="1622569997"/>
                    </a:ext>
                  </a:extLst>
                </a:gridCol>
                <a:gridCol w="3227710">
                  <a:extLst>
                    <a:ext uri="{9D8B030D-6E8A-4147-A177-3AD203B41FA5}">
                      <a16:colId xmlns:a16="http://schemas.microsoft.com/office/drawing/2014/main" val="3860419225"/>
                    </a:ext>
                  </a:extLst>
                </a:gridCol>
              </a:tblGrid>
              <a:tr h="4895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地區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實習單位名稱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</a:t>
                      </a:r>
                      <a:r>
                        <a:rPr lang="zh-TW" altLang="en-US" sz="2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名單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1773178487"/>
                  </a:ext>
                </a:extLst>
              </a:tr>
              <a:tr h="9739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宜蘭</a:t>
                      </a:r>
                      <a:endParaRPr lang="zh-TW" alt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醫療財團法人羅許基金會羅東博愛醫院</a:t>
                      </a:r>
                      <a:endParaRPr lang="zh-TW" alt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蘇○琪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林○筑</a:t>
                      </a:r>
                      <a:endParaRPr lang="zh-TW" altLang="en-US" sz="2200" kern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zh-TW" altLang="en-US" sz="1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社區醫學部、醫事部、</a:t>
                      </a:r>
                      <a:endParaRPr lang="en-US" altLang="zh-TW" sz="18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zh-TW" altLang="en-US" sz="1800" kern="15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經營管理部</a:t>
                      </a:r>
                      <a:endParaRPr lang="zh-TW" altLang="en-US" sz="1800" kern="15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4349881"/>
                  </a:ext>
                </a:extLst>
              </a:tr>
              <a:tr h="11959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臺中</a:t>
                      </a:r>
                      <a:endParaRPr lang="zh-TW" alt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衛生福利部臺中醫院</a:t>
                      </a:r>
                      <a:endParaRPr lang="zh-TW" altLang="en-US" sz="2200" kern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22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22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2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蕭○雅</a:t>
                      </a:r>
                      <a:endParaRPr lang="zh-TW" altLang="en-US" sz="2200" kern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zh-TW" altLang="en-US" sz="1800" kern="15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人事室、</a:t>
                      </a:r>
                      <a:r>
                        <a:rPr lang="zh-TW" altLang="zh-TW" sz="1800" kern="15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護理科</a:t>
                      </a:r>
                      <a:r>
                        <a:rPr lang="zh-TW" altLang="en-US" sz="1800" kern="15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altLang="zh-TW" sz="1800" kern="15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總務室</a:t>
                      </a:r>
                      <a:endParaRPr lang="zh-TW" altLang="en-US" sz="1800" kern="15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5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※</a:t>
                      </a:r>
                      <a:r>
                        <a:rPr lang="zh-TW" altLang="en-US" sz="1800" b="1" kern="15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實習生</a:t>
                      </a:r>
                      <a:r>
                        <a:rPr lang="zh-TW" altLang="en-US" sz="1800" b="1" kern="15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需完成</a:t>
                      </a:r>
                      <a:r>
                        <a:rPr lang="en-US" altLang="zh-TW" sz="1800" b="1" kern="15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COVID-19 </a:t>
                      </a:r>
                      <a:r>
                        <a:rPr lang="zh-TW" altLang="en-US" sz="1800" b="1" kern="15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兩劑基礎劑（含追加劑）</a:t>
                      </a:r>
                      <a:r>
                        <a:rPr lang="zh-TW" altLang="en-US" sz="1800" b="1" kern="15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，為實習原則。</a:t>
                      </a:r>
                      <a:endParaRPr lang="zh-TW" altLang="zh-TW" sz="1800" b="1" kern="15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837566268"/>
                  </a:ext>
                </a:extLst>
              </a:tr>
              <a:tr h="7767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臺中</a:t>
                      </a:r>
                      <a:endParaRPr lang="zh-TW" alt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衛生福利部豐原醫院</a:t>
                      </a:r>
                      <a:endParaRPr lang="zh-TW" altLang="en-US" sz="2200" kern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22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22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2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柯○欣</a:t>
                      </a:r>
                      <a:endParaRPr lang="zh-TW" altLang="en-US" sz="2200" kern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醫務行政室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zh-TW" sz="1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病歷、掛號批價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zh-TW" sz="1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、社區健康中心、品管中心、</a:t>
                      </a:r>
                      <a:endParaRPr lang="en-US" altLang="zh-TW" sz="18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教學研究部、人事室、總務室、管理中心</a:t>
                      </a: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2067811279"/>
                  </a:ext>
                </a:extLst>
              </a:tr>
              <a:tr h="13277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雲林</a:t>
                      </a:r>
                      <a:endParaRPr lang="zh-TW" alt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國立臺灣大學醫學院附設醫院雲林分院</a:t>
                      </a:r>
                      <a:endParaRPr lang="en-US" altLang="zh-TW" sz="2000" kern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斗六院區</a:t>
                      </a:r>
                      <a:r>
                        <a:rPr lang="en-US" altLang="zh-TW" sz="20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000" kern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22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22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22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蘇○茜</a:t>
                      </a:r>
                      <a:endParaRPr lang="zh-TW" altLang="en-US" sz="2200" kern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kern="15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教學研究部</a:t>
                      </a:r>
                      <a:endParaRPr lang="en-US" altLang="zh-TW" sz="1800" kern="15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5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※</a:t>
                      </a:r>
                      <a:r>
                        <a:rPr lang="zh-TW" altLang="en-US" sz="1800" b="1" kern="15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實習所需相關文件可至該院網站查閱：</a:t>
                      </a:r>
                      <a:r>
                        <a:rPr lang="en-US" altLang="zh-TW" sz="1800" kern="15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2"/>
                        </a:rPr>
                        <a:t>https://www.ylh.gov.tw/?aid=76&amp;pid=94</a:t>
                      </a:r>
                      <a:endParaRPr lang="zh-TW" altLang="en-US" sz="1800" kern="15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1262047563"/>
                  </a:ext>
                </a:extLst>
              </a:tr>
            </a:tbl>
          </a:graphicData>
        </a:graphic>
      </p:graphicFrame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6A7F4D99-F0C1-2692-D47F-1A98B373B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8239" y="6431900"/>
            <a:ext cx="2743200" cy="365125"/>
          </a:xfrm>
        </p:spPr>
        <p:txBody>
          <a:bodyPr/>
          <a:lstStyle/>
          <a:p>
            <a:fld id="{5F27A8B7-2F41-4F1E-901F-C072F65DED56}" type="slidenum">
              <a:rPr lang="zh-CN" altLang="en-US" smtClean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32</a:t>
            </a:fld>
            <a:endParaRPr lang="zh-CN" altLang="en-US" dirty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04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2000">
        <p14:pan dir="r"/>
      </p:transition>
    </mc:Choice>
    <mc:Fallback xmlns="">
      <p:transition spd="slow" advClick="0" advTm="2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框 31"/>
          <p:cNvSpPr txBox="1"/>
          <p:nvPr/>
        </p:nvSpPr>
        <p:spPr>
          <a:xfrm>
            <a:off x="2590302" y="632127"/>
            <a:ext cx="7011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字魂105号-简雅黑" panose="00000500000000000000" pitchFamily="2" charset="-122"/>
                <a:sym typeface="思源黑体" panose="020B0500000000000000" pitchFamily="34" charset="-122"/>
              </a:rPr>
              <a:t>實習單位（第一階段確定名單）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9F18121C-B362-6A65-4546-C727766B47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005500"/>
              </p:ext>
            </p:extLst>
          </p:nvPr>
        </p:nvGraphicFramePr>
        <p:xfrm>
          <a:off x="1134416" y="1473875"/>
          <a:ext cx="9923167" cy="4812958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774593">
                  <a:extLst>
                    <a:ext uri="{9D8B030D-6E8A-4147-A177-3AD203B41FA5}">
                      <a16:colId xmlns:a16="http://schemas.microsoft.com/office/drawing/2014/main" val="3439440255"/>
                    </a:ext>
                  </a:extLst>
                </a:gridCol>
                <a:gridCol w="834441">
                  <a:extLst>
                    <a:ext uri="{9D8B030D-6E8A-4147-A177-3AD203B41FA5}">
                      <a16:colId xmlns:a16="http://schemas.microsoft.com/office/drawing/2014/main" val="3275117176"/>
                    </a:ext>
                  </a:extLst>
                </a:gridCol>
                <a:gridCol w="2601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12812">
                  <a:extLst>
                    <a:ext uri="{9D8B030D-6E8A-4147-A177-3AD203B41FA5}">
                      <a16:colId xmlns:a16="http://schemas.microsoft.com/office/drawing/2014/main" val="1621662928"/>
                    </a:ext>
                  </a:extLst>
                </a:gridCol>
              </a:tblGrid>
              <a:tr h="3005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實習單位名稱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通過名單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1045101"/>
                  </a:ext>
                </a:extLst>
              </a:tr>
              <a:tr h="13934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臺北市立</a:t>
                      </a:r>
                      <a:r>
                        <a:rPr lang="zh-TW" sz="20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聯合醫院</a:t>
                      </a:r>
                      <a:endParaRPr lang="en-US" altLang="zh-TW" sz="2000" kern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0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院本</a:t>
                      </a:r>
                      <a:r>
                        <a:rPr lang="zh-TW" altLang="en-US" sz="20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部</a:t>
                      </a: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蔡</a:t>
                      </a:r>
                      <a:r>
                        <a:rPr lang="zh-TW" altLang="en-US" sz="24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24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瑩、黃</a:t>
                      </a:r>
                      <a:r>
                        <a:rPr lang="zh-TW" altLang="en-US" sz="24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24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崴、</a:t>
                      </a:r>
                      <a:endParaRPr lang="en-US" altLang="zh-TW" sz="24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薛</a:t>
                      </a:r>
                      <a:r>
                        <a:rPr lang="zh-TW" altLang="en-US" sz="24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24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軒、黃</a:t>
                      </a:r>
                      <a:r>
                        <a:rPr lang="zh-TW" altLang="en-US" sz="24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24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煜、</a:t>
                      </a:r>
                      <a:endParaRPr lang="en-US" altLang="zh-TW" sz="24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江</a:t>
                      </a:r>
                      <a:r>
                        <a:rPr lang="zh-TW" altLang="en-US" sz="24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24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芸、許</a:t>
                      </a:r>
                      <a:r>
                        <a:rPr lang="zh-TW" altLang="en-US" sz="24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24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媁、</a:t>
                      </a:r>
                      <a:endParaRPr lang="en-US" altLang="zh-TW" sz="24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賴</a:t>
                      </a:r>
                      <a:r>
                        <a:rPr lang="zh-TW" altLang="en-US" sz="24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24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慈</a:t>
                      </a: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秘書室、醫療事務室、職業安全衛生室</a:t>
                      </a: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92256320"/>
                  </a:ext>
                </a:extLst>
              </a:tr>
              <a:tr h="9437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臺北市立</a:t>
                      </a:r>
                      <a:r>
                        <a:rPr lang="zh-TW" sz="20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聯合醫院</a:t>
                      </a:r>
                      <a:endParaRPr lang="en-US" altLang="zh-TW" sz="2000" kern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0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中興院區</a:t>
                      </a: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鄭</a:t>
                      </a:r>
                      <a:r>
                        <a:rPr lang="zh-TW" altLang="en-US" sz="24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雯、陳</a:t>
                      </a:r>
                      <a:r>
                        <a:rPr lang="zh-TW" altLang="en-US" sz="24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蓁、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楊</a:t>
                      </a:r>
                      <a:r>
                        <a:rPr lang="zh-TW" altLang="en-US" sz="24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安、陳</a:t>
                      </a:r>
                      <a:r>
                        <a:rPr lang="zh-TW" altLang="en-US" sz="24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熏</a:t>
                      </a: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總務課、醫療事務課</a:t>
                      </a:r>
                      <a:r>
                        <a:rPr lang="en-US" altLang="zh-TW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病歷組、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企劃課</a:t>
                      </a: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83736679"/>
                  </a:ext>
                </a:extLst>
              </a:tr>
              <a:tr h="12066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臺北市立</a:t>
                      </a:r>
                      <a:r>
                        <a:rPr lang="zh-TW" sz="20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聯合醫院</a:t>
                      </a:r>
                      <a:endParaRPr lang="en-US" altLang="zh-TW" sz="2000" kern="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0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陽明院區</a:t>
                      </a: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zh-TW" sz="20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黃</a:t>
                      </a:r>
                      <a:r>
                        <a:rPr lang="zh-TW" altLang="en-US" sz="24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24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宛、蘇</a:t>
                      </a:r>
                      <a:r>
                        <a:rPr lang="zh-TW" altLang="en-US" sz="24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24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頤、</a:t>
                      </a:r>
                      <a:endParaRPr lang="en-US" altLang="zh-TW" sz="24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鄭</a:t>
                      </a:r>
                      <a:r>
                        <a:rPr lang="zh-TW" altLang="en-US" sz="24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24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瑩、葉</a:t>
                      </a:r>
                      <a:r>
                        <a:rPr lang="zh-TW" altLang="en-US" sz="24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24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鈺、</a:t>
                      </a:r>
                      <a:endParaRPr lang="en-US" altLang="zh-TW" sz="24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謝</a:t>
                      </a:r>
                      <a:r>
                        <a:rPr lang="zh-TW" altLang="en-US" sz="24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24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欣、林</a:t>
                      </a:r>
                      <a:r>
                        <a:rPr lang="zh-TW" altLang="en-US" sz="24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24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霖</a:t>
                      </a: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社區整合照護科、醫療事務課、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家庭醫學科、教學研究科</a:t>
                      </a: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66421099"/>
                  </a:ext>
                </a:extLst>
              </a:tr>
              <a:tr h="8337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臺北市立聯合醫院</a:t>
                      </a:r>
                      <a:endParaRPr lang="en-US" alt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忠孝院區</a:t>
                      </a: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—</a:t>
                      </a: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行政中心</a:t>
                      </a: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卓</a:t>
                      </a:r>
                      <a:r>
                        <a:rPr lang="zh-TW" altLang="en-US" sz="24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祺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需配合輪調至不同科室進行實習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46776311"/>
                  </a:ext>
                </a:extLst>
              </a:tr>
            </a:tbl>
          </a:graphicData>
        </a:graphic>
      </p:graphicFrame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D06D32BB-F13E-BE55-053E-1F6E71A6FC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27A8B7-2F41-4F1E-901F-C072F65DED56}" type="slidenum">
              <a:rPr lang="zh-CN" altLang="en-US" smtClean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33</a:t>
            </a:fld>
            <a:endParaRPr lang="zh-CN" altLang="en-US" dirty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44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2000">
        <p14:pan dir="r"/>
      </p:transition>
    </mc:Choice>
    <mc:Fallback xmlns="">
      <p:transition spd="slow" advClick="0" advTm="2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框 31"/>
          <p:cNvSpPr txBox="1"/>
          <p:nvPr/>
        </p:nvSpPr>
        <p:spPr>
          <a:xfrm>
            <a:off x="2590302" y="632127"/>
            <a:ext cx="7011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字魂105号-简雅黑" panose="00000500000000000000" pitchFamily="2" charset="-122"/>
                <a:sym typeface="思源黑体" panose="020B0500000000000000" pitchFamily="34" charset="-122"/>
              </a:rPr>
              <a:t>實習單位（第一階段確定名單）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9F18121C-B362-6A65-4546-C727766B47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688793"/>
              </p:ext>
            </p:extLst>
          </p:nvPr>
        </p:nvGraphicFramePr>
        <p:xfrm>
          <a:off x="1134416" y="1988225"/>
          <a:ext cx="9923167" cy="3260050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4323409">
                  <a:extLst>
                    <a:ext uri="{9D8B030D-6E8A-4147-A177-3AD203B41FA5}">
                      <a16:colId xmlns:a16="http://schemas.microsoft.com/office/drawing/2014/main" val="3439440255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3275117176"/>
                    </a:ext>
                  </a:extLst>
                </a:gridCol>
                <a:gridCol w="2905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7358">
                  <a:extLst>
                    <a:ext uri="{9D8B030D-6E8A-4147-A177-3AD203B41FA5}">
                      <a16:colId xmlns:a16="http://schemas.microsoft.com/office/drawing/2014/main" val="1621662928"/>
                    </a:ext>
                  </a:extLst>
                </a:gridCol>
              </a:tblGrid>
              <a:tr h="7642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實習單位名稱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通過名單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1045101"/>
                  </a:ext>
                </a:extLst>
              </a:tr>
              <a:tr h="249575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國泰醫療財團法人國泰綜合醫院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鄒</a:t>
                      </a:r>
                      <a:r>
                        <a:rPr lang="zh-TW" altLang="en-US" sz="2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2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侖、江</a:t>
                      </a:r>
                      <a:r>
                        <a:rPr lang="zh-TW" altLang="en-US" sz="2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2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霖、黃</a:t>
                      </a:r>
                      <a:r>
                        <a:rPr lang="zh-TW" altLang="en-US" sz="2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28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緯</a:t>
                      </a: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zh-TW" altLang="en-US" sz="28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92256320"/>
                  </a:ext>
                </a:extLst>
              </a:tr>
            </a:tbl>
          </a:graphicData>
        </a:graphic>
      </p:graphicFrame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3D60C73-FA93-1D9D-7424-F9C3CFFE00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27A8B7-2F41-4F1E-901F-C072F65DED56}" type="slidenum">
              <a:rPr lang="zh-CN" altLang="en-US" smtClean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34</a:t>
            </a:fld>
            <a:endParaRPr lang="zh-CN" altLang="en-US" dirty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39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2000">
        <p14:pan dir="r"/>
      </p:transition>
    </mc:Choice>
    <mc:Fallback xmlns="">
      <p:transition spd="slow" advClick="0" advTm="2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框 31"/>
          <p:cNvSpPr txBox="1"/>
          <p:nvPr/>
        </p:nvSpPr>
        <p:spPr>
          <a:xfrm>
            <a:off x="2590302" y="632127"/>
            <a:ext cx="7011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字魂105号-简雅黑" panose="00000500000000000000" pitchFamily="2" charset="-122"/>
                <a:sym typeface="思源黑体" panose="020B0500000000000000" pitchFamily="34" charset="-122"/>
              </a:rPr>
              <a:t>實習單位（第一階段確定名單）</a:t>
            </a:r>
          </a:p>
        </p:txBody>
      </p:sp>
      <p:graphicFrame>
        <p:nvGraphicFramePr>
          <p:cNvPr id="4" name="內容版面配置區 4">
            <a:extLst>
              <a:ext uri="{FF2B5EF4-FFF2-40B4-BE49-F238E27FC236}">
                <a16:creationId xmlns:a16="http://schemas.microsoft.com/office/drawing/2014/main" id="{89ABE742-E244-B6AF-893D-5438737188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650606"/>
              </p:ext>
            </p:extLst>
          </p:nvPr>
        </p:nvGraphicFramePr>
        <p:xfrm>
          <a:off x="266700" y="1587663"/>
          <a:ext cx="11694739" cy="473218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63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8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8160">
                  <a:extLst>
                    <a:ext uri="{9D8B030D-6E8A-4147-A177-3AD203B41FA5}">
                      <a16:colId xmlns:a16="http://schemas.microsoft.com/office/drawing/2014/main" val="199592853"/>
                    </a:ext>
                  </a:extLst>
                </a:gridCol>
                <a:gridCol w="3879885">
                  <a:extLst>
                    <a:ext uri="{9D8B030D-6E8A-4147-A177-3AD203B41FA5}">
                      <a16:colId xmlns:a16="http://schemas.microsoft.com/office/drawing/2014/main" val="3570065923"/>
                    </a:ext>
                  </a:extLst>
                </a:gridCol>
              </a:tblGrid>
              <a:tr h="3896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實習單位名稱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通過名單</a:t>
                      </a:r>
                      <a:endParaRPr lang="zh-TW" sz="2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  <a:endParaRPr lang="zh-TW" sz="2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74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富康活力藥局</a:t>
                      </a:r>
                      <a:endParaRPr lang="zh-TW" sz="24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en-US" alt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潘</a:t>
                      </a:r>
                      <a:r>
                        <a:rPr lang="zh-TW" altLang="en-US" sz="2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2800" b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儀</a:t>
                      </a:r>
                      <a:r>
                        <a:rPr lang="en-US" altLang="zh-TW" sz="2800" b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800" b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富康活力永和藥局</a:t>
                      </a:r>
                      <a:r>
                        <a:rPr lang="en-US" altLang="zh-TW" sz="2800" b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800" b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繳交資料如下：</a:t>
                      </a:r>
                      <a:endParaRPr lang="en-US" altLang="zh-TW" sz="2000" b="1" kern="1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 </a:t>
                      </a:r>
                      <a:r>
                        <a:rPr lang="zh-TW" altLang="en-US" sz="2000" b="1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身分證正反面影本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 </a:t>
                      </a:r>
                      <a:r>
                        <a:rPr lang="zh-TW" altLang="en-US" sz="2000" b="1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國泰世華帳戶影本</a:t>
                      </a:r>
                      <a:endParaRPr lang="en-US" altLang="zh-TW" sz="2000" b="1" kern="1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2000" b="1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b="1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國泰世華數位帳戶截圖影本也可</a:t>
                      </a:r>
                      <a:r>
                        <a:rPr lang="en-US" altLang="zh-TW" sz="2000" b="1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000" b="1" kern="1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3. 2</a:t>
                      </a:r>
                      <a:r>
                        <a:rPr lang="zh-TW" altLang="en-US" sz="2000" b="1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吋照片</a:t>
                      </a:r>
                      <a:r>
                        <a:rPr lang="en-US" altLang="zh-TW" sz="2000" b="1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2000" b="1" kern="100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張</a:t>
                      </a:r>
                      <a:endParaRPr lang="en-US" altLang="zh-TW" sz="2000" b="1" kern="1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74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裕利股份有限公司</a:t>
                      </a:r>
                      <a:endParaRPr lang="zh-TW" altLang="en-US" sz="2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8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en-US" altLang="zh-TW" sz="28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</a:t>
                      </a:r>
                      <a:r>
                        <a:rPr lang="zh-TW" altLang="en-US" sz="2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伊</a:t>
                      </a:r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醫藥行銷部</a:t>
                      </a:r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algn="l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李</a:t>
                      </a:r>
                      <a:r>
                        <a:rPr lang="zh-TW" altLang="en-US" sz="2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禎</a:t>
                      </a:r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訂單營運部</a:t>
                      </a:r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黃</a:t>
                      </a:r>
                      <a:r>
                        <a:rPr lang="zh-TW" altLang="en-US" sz="2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婷</a:t>
                      </a:r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價格控管部</a:t>
                      </a:r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王</a:t>
                      </a:r>
                      <a:r>
                        <a:rPr lang="zh-TW" altLang="en-US" sz="2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恩</a:t>
                      </a:r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價格控管部</a:t>
                      </a:r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/>
                </a:tc>
                <a:extLst>
                  <a:ext uri="{0D108BD9-81ED-4DB2-BD59-A6C34878D82A}">
                    <a16:rowId xmlns:a16="http://schemas.microsoft.com/office/drawing/2014/main" val="1856906993"/>
                  </a:ext>
                </a:extLst>
              </a:tr>
            </a:tbl>
          </a:graphicData>
        </a:graphic>
      </p:graphicFrame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5F67B71-80E0-E03F-D7D3-F23C6204AA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27A8B7-2F41-4F1E-901F-C072F65DED56}" type="slidenum">
              <a:rPr lang="zh-CN" altLang="en-US" smtClean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35</a:t>
            </a:fld>
            <a:endParaRPr lang="zh-CN" altLang="en-US" dirty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88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2000">
        <p14:pan dir="r"/>
      </p:transition>
    </mc:Choice>
    <mc:Fallback xmlns="">
      <p:transition spd="slow" advClick="0" advTm="2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框 31"/>
          <p:cNvSpPr txBox="1"/>
          <p:nvPr/>
        </p:nvSpPr>
        <p:spPr>
          <a:xfrm>
            <a:off x="2590302" y="632127"/>
            <a:ext cx="7011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字魂105号-简雅黑" panose="00000500000000000000" pitchFamily="2" charset="-122"/>
                <a:sym typeface="思源黑体" panose="020B0500000000000000" pitchFamily="34" charset="-122"/>
              </a:rPr>
              <a:t>實習單位（第一階段確定名單）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C061F91F-EE86-0E6F-5230-5D78B0DE7A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018033"/>
              </p:ext>
            </p:extLst>
          </p:nvPr>
        </p:nvGraphicFramePr>
        <p:xfrm>
          <a:off x="419101" y="1495998"/>
          <a:ext cx="11772899" cy="4047998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4767143">
                  <a:extLst>
                    <a:ext uri="{9D8B030D-6E8A-4147-A177-3AD203B41FA5}">
                      <a16:colId xmlns:a16="http://schemas.microsoft.com/office/drawing/2014/main" val="2659756488"/>
                    </a:ext>
                  </a:extLst>
                </a:gridCol>
                <a:gridCol w="1017698">
                  <a:extLst>
                    <a:ext uri="{9D8B030D-6E8A-4147-A177-3AD203B41FA5}">
                      <a16:colId xmlns:a16="http://schemas.microsoft.com/office/drawing/2014/main" val="597381215"/>
                    </a:ext>
                  </a:extLst>
                </a:gridCol>
                <a:gridCol w="4083529">
                  <a:extLst>
                    <a:ext uri="{9D8B030D-6E8A-4147-A177-3AD203B41FA5}">
                      <a16:colId xmlns:a16="http://schemas.microsoft.com/office/drawing/2014/main" val="1622569997"/>
                    </a:ext>
                  </a:extLst>
                </a:gridCol>
                <a:gridCol w="1904529">
                  <a:extLst>
                    <a:ext uri="{9D8B030D-6E8A-4147-A177-3AD203B41FA5}">
                      <a16:colId xmlns:a16="http://schemas.microsoft.com/office/drawing/2014/main" val="3860419225"/>
                    </a:ext>
                  </a:extLst>
                </a:gridCol>
              </a:tblGrid>
              <a:tr h="634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實習單位名稱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</a:t>
                      </a:r>
                      <a:r>
                        <a:rPr lang="zh-TW" altLang="en-US" sz="2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名單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1773178487"/>
                  </a:ext>
                </a:extLst>
              </a:tr>
              <a:tr h="15023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杏一醫療用品有限公司</a:t>
                      </a:r>
                      <a:endParaRPr lang="zh-TW" altLang="zh-TW" sz="28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8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zh-TW" sz="2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軟正黑體" panose="020B0604030504040204" pitchFamily="34" charset="-120"/>
                        <a:cs typeface="Calibri" panose="020F0502020204030204" pitchFamily="34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許</a:t>
                      </a:r>
                      <a:r>
                        <a:rPr lang="zh-TW" altLang="en-US" sz="2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嘉</a:t>
                      </a:r>
                      <a:r>
                        <a:rPr lang="en-US" altLang="zh-TW" sz="2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北榮院外店</a:t>
                      </a:r>
                      <a:r>
                        <a:rPr lang="en-US" alt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8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張</a:t>
                      </a:r>
                      <a:r>
                        <a:rPr lang="zh-TW" altLang="en-US" sz="2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婷</a:t>
                      </a:r>
                      <a:r>
                        <a:rPr lang="en-US" altLang="zh-TW" sz="2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北投北護店</a:t>
                      </a:r>
                      <a:r>
                        <a:rPr lang="en-US" altLang="zh-TW" sz="2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8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</a:t>
                      </a:r>
                      <a:r>
                        <a:rPr lang="zh-TW" altLang="en-US" sz="2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暄</a:t>
                      </a:r>
                      <a:r>
                        <a:rPr lang="en-US" altLang="zh-TW" sz="2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北榮第二門診店</a:t>
                      </a:r>
                      <a:r>
                        <a:rPr lang="en-US" altLang="zh-TW" sz="2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8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李</a:t>
                      </a:r>
                      <a:r>
                        <a:rPr lang="zh-TW" altLang="en-US" sz="2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萍</a:t>
                      </a:r>
                      <a:r>
                        <a:rPr lang="en-US" altLang="zh-TW" sz="2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臺大東址店</a:t>
                      </a:r>
                      <a:r>
                        <a:rPr lang="en-US" altLang="zh-TW" sz="2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8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</a:t>
                      </a:r>
                      <a:r>
                        <a:rPr lang="zh-TW" altLang="en-US" sz="2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淳</a:t>
                      </a:r>
                      <a:r>
                        <a:rPr lang="en-US" altLang="zh-TW" sz="2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臺北新光店</a:t>
                      </a:r>
                      <a:r>
                        <a:rPr lang="en-US" altLang="zh-TW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8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</a:t>
                      </a:r>
                      <a:r>
                        <a:rPr lang="zh-TW" altLang="en-US" sz="2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親</a:t>
                      </a:r>
                      <a:r>
                        <a:rPr lang="en-US" altLang="zh-TW" sz="2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臺北馬偕店</a:t>
                      </a:r>
                      <a:r>
                        <a:rPr lang="en-US" altLang="zh-TW" sz="2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8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劉</a:t>
                      </a:r>
                      <a:r>
                        <a:rPr lang="zh-TW" altLang="en-US" sz="2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潔</a:t>
                      </a:r>
                      <a:r>
                        <a:rPr lang="en-US" altLang="zh-TW" sz="2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臺北陽明店</a:t>
                      </a:r>
                      <a:r>
                        <a:rPr lang="en-US" altLang="zh-TW" sz="2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8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</a:t>
                      </a:r>
                      <a:r>
                        <a:rPr lang="zh-TW" altLang="en-US" sz="2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語</a:t>
                      </a:r>
                      <a:r>
                        <a:rPr lang="en-US" altLang="zh-TW" sz="2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北投北護店</a:t>
                      </a:r>
                      <a:r>
                        <a:rPr lang="en-US" altLang="zh-TW" sz="2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8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314740719"/>
                  </a:ext>
                </a:extLst>
              </a:tr>
            </a:tbl>
          </a:graphicData>
        </a:graphic>
      </p:graphicFrame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252494CA-1BC9-303D-17DF-D021E74AB6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27A8B7-2F41-4F1E-901F-C072F65DED56}" type="slidenum">
              <a:rPr lang="zh-CN" altLang="en-US" smtClean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36</a:t>
            </a:fld>
            <a:endParaRPr lang="zh-CN" altLang="en-US" dirty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08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2000">
        <p14:pan dir="r"/>
      </p:transition>
    </mc:Choice>
    <mc:Fallback xmlns="">
      <p:transition spd="slow" advClick="0" advTm="2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框 31"/>
          <p:cNvSpPr txBox="1"/>
          <p:nvPr/>
        </p:nvSpPr>
        <p:spPr>
          <a:xfrm>
            <a:off x="2590302" y="632127"/>
            <a:ext cx="7011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字魂105号-简雅黑" panose="00000500000000000000" pitchFamily="2" charset="-122"/>
                <a:sym typeface="思源黑体" panose="020B0500000000000000" pitchFamily="34" charset="-122"/>
              </a:rPr>
              <a:t>實習單位（第一階段確定名單）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6FC94F67-0CB5-C657-9BB0-33FB6278FF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202136"/>
              </p:ext>
            </p:extLst>
          </p:nvPr>
        </p:nvGraphicFramePr>
        <p:xfrm>
          <a:off x="395287" y="1485900"/>
          <a:ext cx="11401425" cy="4953486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5010150">
                  <a:extLst>
                    <a:ext uri="{9D8B030D-6E8A-4147-A177-3AD203B41FA5}">
                      <a16:colId xmlns:a16="http://schemas.microsoft.com/office/drawing/2014/main" val="2659756488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597381215"/>
                    </a:ext>
                  </a:extLst>
                </a:gridCol>
                <a:gridCol w="3861817">
                  <a:extLst>
                    <a:ext uri="{9D8B030D-6E8A-4147-A177-3AD203B41FA5}">
                      <a16:colId xmlns:a16="http://schemas.microsoft.com/office/drawing/2014/main" val="1622569997"/>
                    </a:ext>
                  </a:extLst>
                </a:gridCol>
                <a:gridCol w="1386458">
                  <a:extLst>
                    <a:ext uri="{9D8B030D-6E8A-4147-A177-3AD203B41FA5}">
                      <a16:colId xmlns:a16="http://schemas.microsoft.com/office/drawing/2014/main" val="3860419225"/>
                    </a:ext>
                  </a:extLst>
                </a:gridCol>
              </a:tblGrid>
              <a:tr h="5252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實習單位名稱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>
                    <a:lnL w="12700" cap="flat" cmpd="sng" algn="ctr">
                      <a:solidFill>
                        <a:srgbClr val="6692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692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>
                    <a:lnT w="12700" cap="flat" cmpd="sng" algn="ctr">
                      <a:solidFill>
                        <a:srgbClr val="6692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</a:t>
                      </a:r>
                      <a:r>
                        <a:rPr lang="zh-TW" altLang="en-US" sz="3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名單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>
                    <a:lnT w="12700" cap="flat" cmpd="sng" algn="ctr">
                      <a:solidFill>
                        <a:srgbClr val="6692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3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>
                    <a:lnR w="12700" cap="flat" cmpd="sng" algn="ctr">
                      <a:solidFill>
                        <a:srgbClr val="6692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2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3178487"/>
                  </a:ext>
                </a:extLst>
              </a:tr>
              <a:tr h="7557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法蘭德醫療器材物業管理顧問</a:t>
                      </a:r>
                      <a:endParaRPr lang="en-US" altLang="zh-TW" sz="2800" kern="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股份有限公司</a:t>
                      </a:r>
                      <a:endParaRPr lang="zh-TW" altLang="zh-TW" sz="28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>
                    <a:lnL w="12700" cap="flat" cmpd="sng" algn="ctr">
                      <a:solidFill>
                        <a:srgbClr val="6692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8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28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彭</a:t>
                      </a:r>
                      <a:r>
                        <a:rPr lang="zh-TW" altLang="en-US" sz="2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君</a:t>
                      </a:r>
                      <a:endParaRPr lang="zh-TW" altLang="en-US" sz="28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2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1976134"/>
                  </a:ext>
                </a:extLst>
              </a:tr>
              <a:tr h="10189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統一生活事業股份有限公司</a:t>
                      </a:r>
                      <a:endParaRPr lang="en-US" altLang="zh-TW" sz="28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康是美 </a:t>
                      </a:r>
                      <a:r>
                        <a:rPr lang="en-US" altLang="zh-TW" sz="2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COSMED</a:t>
                      </a:r>
                      <a:endParaRPr lang="zh-TW" altLang="en-US" sz="28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>
                    <a:lnL w="12700" cap="flat" cmpd="sng" algn="ctr">
                      <a:solidFill>
                        <a:srgbClr val="6692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en-US" altLang="zh-TW" sz="32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劉</a:t>
                      </a:r>
                      <a:r>
                        <a:rPr lang="zh-TW" altLang="en-US" sz="2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28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妤</a:t>
                      </a:r>
                      <a:r>
                        <a:rPr lang="en-US" altLang="zh-TW" sz="28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8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埔全藥局</a:t>
                      </a:r>
                      <a:r>
                        <a:rPr lang="en-US" altLang="zh-TW" sz="28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8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TW" sz="2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2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217491"/>
                  </a:ext>
                </a:extLst>
              </a:tr>
              <a:tr h="12779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內湖</a:t>
                      </a:r>
                      <a:r>
                        <a:rPr lang="en-US" altLang="zh-TW" sz="2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101</a:t>
                      </a:r>
                      <a:r>
                        <a:rPr lang="zh-TW" altLang="en-US" sz="2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健康管理診所</a:t>
                      </a:r>
                      <a:endParaRPr lang="zh-TW" altLang="en-US" sz="28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>
                    <a:lnL w="12700" cap="flat" cmpd="sng" algn="ctr">
                      <a:solidFill>
                        <a:srgbClr val="6692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en-US" altLang="zh-TW" sz="32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武</a:t>
                      </a:r>
                      <a:r>
                        <a:rPr lang="zh-TW" altLang="en-US" sz="2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28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陵</a:t>
                      </a:r>
                      <a:r>
                        <a:rPr lang="en-US" altLang="zh-TW" sz="28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8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信義診所</a:t>
                      </a:r>
                      <a:r>
                        <a:rPr lang="en-US" altLang="zh-TW" sz="28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8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TW" sz="2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2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01670225"/>
                  </a:ext>
                </a:extLst>
              </a:tr>
              <a:tr h="12779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慧誠智醫股份有限公司</a:t>
                      </a:r>
                      <a:endParaRPr lang="zh-TW" altLang="en-US" sz="28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>
                    <a:lnL w="12700" cap="flat" cmpd="sng" algn="ctr">
                      <a:solidFill>
                        <a:srgbClr val="6692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en-US" altLang="zh-TW" sz="32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</a:t>
                      </a:r>
                      <a:r>
                        <a:rPr lang="zh-TW" altLang="en-US" sz="2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28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州</a:t>
                      </a:r>
                      <a:endParaRPr lang="zh-TW" altLang="en-US" sz="28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TW" sz="2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2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2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25955571"/>
                  </a:ext>
                </a:extLst>
              </a:tr>
            </a:tbl>
          </a:graphicData>
        </a:graphic>
      </p:graphicFrame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722823E-6A15-7E2C-550A-EFFF67C54A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27A8B7-2F41-4F1E-901F-C072F65DED56}" type="slidenum">
              <a:rPr lang="zh-CN" altLang="en-US" smtClean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37</a:t>
            </a:fld>
            <a:endParaRPr lang="zh-CN" altLang="en-US" dirty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80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2000">
        <p14:pan dir="r"/>
      </p:transition>
    </mc:Choice>
    <mc:Fallback xmlns="">
      <p:transition spd="slow" advClick="0" advTm="2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5CC9F727-A852-21D0-D3CC-B7035C7935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621672"/>
              </p:ext>
            </p:extLst>
          </p:nvPr>
        </p:nvGraphicFramePr>
        <p:xfrm>
          <a:off x="395287" y="1485899"/>
          <a:ext cx="11401425" cy="4248667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5010150">
                  <a:extLst>
                    <a:ext uri="{9D8B030D-6E8A-4147-A177-3AD203B41FA5}">
                      <a16:colId xmlns:a16="http://schemas.microsoft.com/office/drawing/2014/main" val="2659756488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597381215"/>
                    </a:ext>
                  </a:extLst>
                </a:gridCol>
                <a:gridCol w="3861817">
                  <a:extLst>
                    <a:ext uri="{9D8B030D-6E8A-4147-A177-3AD203B41FA5}">
                      <a16:colId xmlns:a16="http://schemas.microsoft.com/office/drawing/2014/main" val="1622569997"/>
                    </a:ext>
                  </a:extLst>
                </a:gridCol>
                <a:gridCol w="1386458">
                  <a:extLst>
                    <a:ext uri="{9D8B030D-6E8A-4147-A177-3AD203B41FA5}">
                      <a16:colId xmlns:a16="http://schemas.microsoft.com/office/drawing/2014/main" val="3860419225"/>
                    </a:ext>
                  </a:extLst>
                </a:gridCol>
              </a:tblGrid>
              <a:tr h="8617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實習單位名稱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</a:t>
                      </a:r>
                      <a:r>
                        <a:rPr lang="zh-TW" altLang="en-US" sz="3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名單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320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  <a:endParaRPr lang="zh-TW" sz="3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/>
                </a:tc>
                <a:extLst>
                  <a:ext uri="{0D108BD9-81ED-4DB2-BD59-A6C34878D82A}">
                    <a16:rowId xmlns:a16="http://schemas.microsoft.com/office/drawing/2014/main" val="1773178487"/>
                  </a:ext>
                </a:extLst>
              </a:tr>
              <a:tr h="14002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康詠衛生資訊有限公司</a:t>
                      </a:r>
                      <a:endParaRPr lang="zh-TW" altLang="zh-TW" sz="28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8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28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楊</a:t>
                      </a:r>
                      <a:r>
                        <a:rPr lang="zh-TW" altLang="en-US" sz="2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鑫、王</a:t>
                      </a:r>
                      <a:r>
                        <a:rPr lang="zh-TW" altLang="en-US" sz="2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宗、</a:t>
                      </a:r>
                    </a:p>
                    <a:p>
                      <a:pPr algn="l" fontAlgn="ctr"/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</a:t>
                      </a:r>
                      <a:r>
                        <a:rPr lang="zh-TW" altLang="en-US" sz="2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21976134"/>
                  </a:ext>
                </a:extLst>
              </a:tr>
              <a:tr h="16718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媚登峰健康事業股份有限公司</a:t>
                      </a:r>
                      <a:endParaRPr lang="zh-TW" altLang="en-US" sz="28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206" marR="12206" marT="0" marB="0" anchor="ctr"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2206" marR="12206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江</a:t>
                      </a:r>
                      <a:r>
                        <a:rPr lang="zh-TW" altLang="en-US" sz="2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28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庭（</a:t>
                      </a:r>
                      <a:r>
                        <a:rPr lang="zh-TW" altLang="zh-TW" sz="2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南西</a:t>
                      </a: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店）</a:t>
                      </a:r>
                      <a:r>
                        <a:rPr lang="zh-TW" altLang="en-US" sz="28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endParaRPr lang="en-US" altLang="zh-TW" sz="28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</a:t>
                      </a:r>
                      <a:r>
                        <a:rPr lang="zh-TW" altLang="en-US" sz="2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28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穎（天母</a:t>
                      </a: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店）</a:t>
                      </a:r>
                      <a:r>
                        <a:rPr lang="zh-TW" altLang="en-US" sz="28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endParaRPr lang="en-US" altLang="zh-TW" sz="28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楊</a:t>
                      </a:r>
                      <a:r>
                        <a:rPr lang="zh-TW" altLang="en-US" sz="2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28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琪（板橋</a:t>
                      </a: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店）</a:t>
                      </a:r>
                      <a:r>
                        <a:rPr lang="zh-TW" altLang="en-US" sz="28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endParaRPr lang="en-US" altLang="zh-TW" sz="28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廖</a:t>
                      </a:r>
                      <a:r>
                        <a:rPr lang="zh-TW" altLang="en-US" sz="2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28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萱（</a:t>
                      </a:r>
                      <a:r>
                        <a:rPr lang="zh-TW" altLang="en-US" sz="2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仁愛店）</a:t>
                      </a:r>
                      <a:endParaRPr lang="zh-TW" altLang="en-US" sz="28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TW" sz="2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4217491"/>
                  </a:ext>
                </a:extLst>
              </a:tr>
            </a:tbl>
          </a:graphicData>
        </a:graphic>
      </p:graphicFrame>
      <p:sp>
        <p:nvSpPr>
          <p:cNvPr id="3" name="文本框 31">
            <a:extLst>
              <a:ext uri="{FF2B5EF4-FFF2-40B4-BE49-F238E27FC236}">
                <a16:creationId xmlns:a16="http://schemas.microsoft.com/office/drawing/2014/main" id="{AE7B39C0-BFB1-B912-FFD1-A171EA0AE6E2}"/>
              </a:ext>
            </a:extLst>
          </p:cNvPr>
          <p:cNvSpPr txBox="1"/>
          <p:nvPr/>
        </p:nvSpPr>
        <p:spPr>
          <a:xfrm>
            <a:off x="2590302" y="632127"/>
            <a:ext cx="7011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字魂105号-简雅黑" panose="00000500000000000000" pitchFamily="2" charset="-122"/>
                <a:sym typeface="思源黑体" panose="020B0500000000000000" pitchFamily="34" charset="-122"/>
              </a:rPr>
              <a:t>實習單位（第一階段確定名單）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F6494D3-F411-62A4-8B46-8D0F9C9B6E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27A8B7-2F41-4F1E-901F-C072F65DED56}" type="slidenum">
              <a:rPr lang="zh-CN" altLang="en-US" smtClean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38</a:t>
            </a:fld>
            <a:endParaRPr lang="zh-CN" altLang="en-US" dirty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02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2000">
        <p14:pan dir="r"/>
      </p:transition>
    </mc:Choice>
    <mc:Fallback xmlns="">
      <p:transition spd="slow" advClick="0" advTm="20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F1CBCE1-A96E-8100-13C0-23A259DC6F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59240" y="6492875"/>
            <a:ext cx="2743200" cy="365125"/>
          </a:xfrm>
        </p:spPr>
        <p:txBody>
          <a:bodyPr/>
          <a:lstStyle/>
          <a:p>
            <a:fld id="{5F27A8B7-2F41-4F1E-901F-C072F65DED56}" type="slidenum">
              <a:rPr lang="zh-CN" altLang="en-US" smtClean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39</a:t>
            </a:fld>
            <a:endParaRPr lang="zh-CN" altLang="en-US" dirty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4" name="文本框 31">
            <a:extLst>
              <a:ext uri="{FF2B5EF4-FFF2-40B4-BE49-F238E27FC236}">
                <a16:creationId xmlns:a16="http://schemas.microsoft.com/office/drawing/2014/main" id="{679645F4-9652-C875-086E-4B4E3026819F}"/>
              </a:ext>
            </a:extLst>
          </p:cNvPr>
          <p:cNvSpPr txBox="1"/>
          <p:nvPr/>
        </p:nvSpPr>
        <p:spPr>
          <a:xfrm>
            <a:off x="2590302" y="632127"/>
            <a:ext cx="7011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字魂105号-简雅黑" panose="00000500000000000000" pitchFamily="2" charset="-122"/>
                <a:sym typeface="思源黑体" panose="020B0500000000000000" pitchFamily="34" charset="-122"/>
              </a:rPr>
              <a:t>實習單位（第</a:t>
            </a:r>
            <a:r>
              <a:rPr lang="zh-TW" altLang="en-US" sz="4000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字魂105号-简雅黑" panose="00000500000000000000" pitchFamily="2" charset="-122"/>
                <a:sym typeface="思源黑体" panose="020B0500000000000000" pitchFamily="34" charset="-122"/>
              </a:rPr>
              <a:t>二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字魂105号-简雅黑" panose="00000500000000000000" pitchFamily="2" charset="-122"/>
                <a:sym typeface="思源黑体" panose="020B0500000000000000" pitchFamily="34" charset="-122"/>
              </a:rPr>
              <a:t>階段確定名單）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FA35447E-53DF-EF89-8618-D4CE9FF6D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628888"/>
              </p:ext>
            </p:extLst>
          </p:nvPr>
        </p:nvGraphicFramePr>
        <p:xfrm>
          <a:off x="289560" y="1500863"/>
          <a:ext cx="11531137" cy="4393122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4515196">
                  <a:extLst>
                    <a:ext uri="{9D8B030D-6E8A-4147-A177-3AD203B41FA5}">
                      <a16:colId xmlns:a16="http://schemas.microsoft.com/office/drawing/2014/main" val="3439440255"/>
                    </a:ext>
                  </a:extLst>
                </a:gridCol>
                <a:gridCol w="665019">
                  <a:extLst>
                    <a:ext uri="{9D8B030D-6E8A-4147-A177-3AD203B41FA5}">
                      <a16:colId xmlns:a16="http://schemas.microsoft.com/office/drawing/2014/main" val="3275117176"/>
                    </a:ext>
                  </a:extLst>
                </a:gridCol>
                <a:gridCol w="1986741">
                  <a:extLst>
                    <a:ext uri="{9D8B030D-6E8A-4147-A177-3AD203B41FA5}">
                      <a16:colId xmlns:a16="http://schemas.microsoft.com/office/drawing/2014/main" val="274315766"/>
                    </a:ext>
                  </a:extLst>
                </a:gridCol>
                <a:gridCol w="28845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9664">
                  <a:extLst>
                    <a:ext uri="{9D8B030D-6E8A-4147-A177-3AD203B41FA5}">
                      <a16:colId xmlns:a16="http://schemas.microsoft.com/office/drawing/2014/main" val="1621662928"/>
                    </a:ext>
                  </a:extLst>
                </a:gridCol>
              </a:tblGrid>
              <a:tr h="6045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實習單位名稱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名單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實習單位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01045101"/>
                  </a:ext>
                </a:extLst>
              </a:tr>
              <a:tr h="9798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新光醫療財團法人新光吳火獅紀念醫院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12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陳</a:t>
                      </a:r>
                      <a:r>
                        <a:rPr lang="zh-TW" altLang="en-US" sz="20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諺、劉</a:t>
                      </a:r>
                      <a:r>
                        <a:rPr lang="zh-TW" altLang="en-US" sz="20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興、闕</a:t>
                      </a:r>
                      <a:r>
                        <a:rPr lang="zh-TW" altLang="en-US" sz="20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恩、陳</a:t>
                      </a:r>
                      <a:r>
                        <a:rPr lang="zh-TW" altLang="en-US" sz="20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琪、許</a:t>
                      </a:r>
                      <a:r>
                        <a:rPr lang="zh-TW" altLang="en-US" sz="20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雅、魏</a:t>
                      </a:r>
                      <a:r>
                        <a:rPr lang="zh-TW" altLang="en-US" sz="20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均、陳</a:t>
                      </a:r>
                      <a:r>
                        <a:rPr lang="zh-TW" altLang="en-US" sz="20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逸、高</a:t>
                      </a:r>
                      <a:r>
                        <a:rPr lang="zh-TW" altLang="en-US" sz="20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芳、許</a:t>
                      </a:r>
                      <a:r>
                        <a:rPr lang="zh-TW" altLang="en-US" sz="20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旗、黃</a:t>
                      </a:r>
                      <a:r>
                        <a:rPr lang="zh-TW" altLang="en-US" sz="20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萱、林</a:t>
                      </a:r>
                      <a:r>
                        <a:rPr lang="zh-TW" altLang="en-US" sz="20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龍、李</a:t>
                      </a:r>
                      <a:r>
                        <a:rPr lang="zh-TW" altLang="en-US" sz="20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翰</a:t>
                      </a: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輪調單位</a:t>
                      </a:r>
                      <a:r>
                        <a:rPr lang="en-US" altLang="zh-TW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品管課</a:t>
                      </a:r>
                      <a:r>
                        <a:rPr lang="en-US" altLang="zh-TW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企劃課</a:t>
                      </a:r>
                      <a:r>
                        <a:rPr lang="en-US" altLang="zh-TW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癌防中心</a:t>
                      </a:r>
                      <a:r>
                        <a:rPr lang="en-US" altLang="zh-TW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病歷課</a:t>
                      </a:r>
                      <a:r>
                        <a:rPr lang="en-US" altLang="zh-TW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人力資源部</a:t>
                      </a:r>
                      <a:r>
                        <a:rPr lang="en-US" altLang="zh-TW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事務課</a:t>
                      </a:r>
                      <a:r>
                        <a:rPr lang="en-US" altLang="zh-TW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教學部</a:t>
                      </a:r>
                      <a:r>
                        <a:rPr lang="en-US" altLang="zh-TW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醫事課</a:t>
                      </a:r>
                      <a:r>
                        <a:rPr lang="en-US" altLang="zh-TW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採購課</a:t>
                      </a:r>
                      <a:r>
                        <a:rPr lang="en-US" altLang="zh-TW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保管課</a:t>
                      </a:r>
                      <a:r>
                        <a:rPr lang="en-US" altLang="zh-TW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國際醫療</a:t>
                      </a:r>
                      <a:r>
                        <a:rPr lang="en-US" altLang="zh-TW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健康管理部</a:t>
                      </a:r>
                      <a:endParaRPr lang="zh-TW" altLang="zh-TW" sz="19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實習單位</a:t>
                      </a:r>
                      <a:endParaRPr lang="en-US" altLang="zh-TW" sz="16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報到當天知悉</a:t>
                      </a: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86542834"/>
                  </a:ext>
                </a:extLst>
              </a:tr>
              <a:tr h="9798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基督復臨安息日會醫療財團法人</a:t>
                      </a:r>
                      <a:endParaRPr lang="en-US" alt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臺安醫院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陳</a:t>
                      </a:r>
                      <a:r>
                        <a:rPr lang="zh-TW" altLang="en-US" sz="1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欣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張</a:t>
                      </a:r>
                      <a:r>
                        <a:rPr lang="zh-TW" altLang="en-US" sz="18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榛</a:t>
                      </a: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健診中心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健康發展處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endParaRPr lang="zh-TW" altLang="en-US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人資處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職安室</a:t>
                      </a: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請詳閱臺安醫院提供之檔案</a:t>
                      </a:r>
                      <a:endParaRPr lang="zh-TW" alt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55721698"/>
                  </a:ext>
                </a:extLst>
              </a:tr>
              <a:tr h="9798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strike="noStrike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天主教耕莘醫療財團法人耕莘醫院</a:t>
                      </a:r>
                      <a:endParaRPr lang="zh-TW" sz="2000" strike="noStrike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strike="noStrike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800" strike="noStrike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胡</a:t>
                      </a:r>
                      <a:r>
                        <a:rPr lang="zh-TW" altLang="en-US" sz="20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菱、陳</a:t>
                      </a:r>
                      <a:r>
                        <a:rPr lang="zh-TW" altLang="en-US" sz="20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緯</a:t>
                      </a: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人力資源室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/</a:t>
                      </a:r>
                      <a:r>
                        <a:rPr lang="zh-TW" altLang="zh-TW" sz="18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會計室</a:t>
                      </a:r>
                      <a:endParaRPr lang="zh-TW" altLang="en-US" sz="1800" strike="noStrike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實習單位</a:t>
                      </a:r>
                      <a:endParaRPr lang="en-US" alt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報到當天知悉</a:t>
                      </a: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56303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405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2000">
        <p14:pan dir="r"/>
      </p:transition>
    </mc:Choice>
    <mc:Fallback xmlns="">
      <p:transition spd="slow" advClick="0" advTm="2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3653669" y="629315"/>
            <a:ext cx="4884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  <a:sym typeface="思源黑体" panose="020B0500000000000000" pitchFamily="34" charset="-122"/>
              </a:rPr>
              <a:t>實習單位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思源黑体" panose="020B0500000000000000" pitchFamily="34" charset="-122"/>
              </a:rPr>
              <a:t>-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  <a:sym typeface="思源黑体" panose="020B0500000000000000" pitchFamily="34" charset="-122"/>
              </a:rPr>
              <a:t>需注意事項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252D13A-14C8-807F-80F4-626BB811232C}"/>
              </a:ext>
            </a:extLst>
          </p:cNvPr>
          <p:cNvSpPr/>
          <p:nvPr/>
        </p:nvSpPr>
        <p:spPr>
          <a:xfrm>
            <a:off x="1307044" y="1707440"/>
            <a:ext cx="9592927" cy="324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800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實習單位所公告之實習</a:t>
            </a:r>
            <a:r>
              <a:rPr lang="zh-TW" altLang="en-US" sz="2800" b="1" dirty="0">
                <a:highlight>
                  <a:srgbClr val="FFFF00"/>
                </a:highlight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相關資訊已整理後上傳至系網的</a:t>
            </a:r>
            <a:r>
              <a:rPr lang="zh-TW" altLang="en-US" sz="2800" b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實習專區</a:t>
            </a:r>
            <a:r>
              <a:rPr lang="zh-TW" altLang="en-US" sz="2800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，請同學</a:t>
            </a:r>
            <a:r>
              <a:rPr lang="zh-TW" altLang="en-US" sz="2800" b="1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自行下載並詳細閱讀。</a:t>
            </a:r>
            <a:endParaRPr lang="en-US" altLang="zh-TW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800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需繳交之相關表單及檔案，將於說明會後上傳至系網，請同學自行下載填寫，</a:t>
            </a:r>
            <a:r>
              <a:rPr lang="zh-TW" altLang="en-US" sz="2800" b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規定時間內繳交給班代</a:t>
            </a:r>
            <a:r>
              <a:rPr lang="zh-TW" alt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，班代整理後再交給系辦。</a:t>
            </a:r>
            <a:endParaRPr lang="en-US" altLang="zh-TW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88FDCDC-D3B4-DC25-605E-4B358F6CE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27A8B7-2F41-4F1E-901F-C072F65DED56}" type="slidenum">
              <a:rPr lang="zh-CN" altLang="en-US" smtClean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4</a:t>
            </a:fld>
            <a:endParaRPr lang="zh-CN" altLang="en-US" dirty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2000">
        <p14:pan dir="r"/>
      </p:transition>
    </mc:Choice>
    <mc:Fallback xmlns="">
      <p:transition spd="slow" advClick="0" advTm="200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F1CBCE1-A96E-8100-13C0-23A259DC6F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59240" y="6492875"/>
            <a:ext cx="2743200" cy="365125"/>
          </a:xfrm>
        </p:spPr>
        <p:txBody>
          <a:bodyPr/>
          <a:lstStyle/>
          <a:p>
            <a:fld id="{5F27A8B7-2F41-4F1E-901F-C072F65DED56}" type="slidenum">
              <a:rPr lang="zh-CN" altLang="en-US" smtClean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40</a:t>
            </a:fld>
            <a:endParaRPr lang="zh-CN" altLang="en-US" dirty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4" name="文本框 31">
            <a:extLst>
              <a:ext uri="{FF2B5EF4-FFF2-40B4-BE49-F238E27FC236}">
                <a16:creationId xmlns:a16="http://schemas.microsoft.com/office/drawing/2014/main" id="{679645F4-9652-C875-086E-4B4E3026819F}"/>
              </a:ext>
            </a:extLst>
          </p:cNvPr>
          <p:cNvSpPr txBox="1"/>
          <p:nvPr/>
        </p:nvSpPr>
        <p:spPr>
          <a:xfrm>
            <a:off x="2590302" y="632127"/>
            <a:ext cx="7011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字魂105号-简雅黑" panose="00000500000000000000" pitchFamily="2" charset="-122"/>
                <a:sym typeface="思源黑体" panose="020B0500000000000000" pitchFamily="34" charset="-122"/>
              </a:rPr>
              <a:t>實習單位（第</a:t>
            </a:r>
            <a:r>
              <a:rPr lang="zh-TW" altLang="en-US" sz="4000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字魂105号-简雅黑" panose="00000500000000000000" pitchFamily="2" charset="-122"/>
                <a:sym typeface="思源黑体" panose="020B0500000000000000" pitchFamily="34" charset="-122"/>
              </a:rPr>
              <a:t>二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字魂105号-简雅黑" panose="00000500000000000000" pitchFamily="2" charset="-122"/>
                <a:sym typeface="思源黑体" panose="020B0500000000000000" pitchFamily="34" charset="-122"/>
              </a:rPr>
              <a:t>階段確定名單）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5EF94CE5-4D61-9F45-10D0-C102798F91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877007"/>
              </p:ext>
            </p:extLst>
          </p:nvPr>
        </p:nvGraphicFramePr>
        <p:xfrm>
          <a:off x="138953" y="1473515"/>
          <a:ext cx="11914093" cy="4885858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4030039">
                  <a:extLst>
                    <a:ext uri="{9D8B030D-6E8A-4147-A177-3AD203B41FA5}">
                      <a16:colId xmlns:a16="http://schemas.microsoft.com/office/drawing/2014/main" val="3439440255"/>
                    </a:ext>
                  </a:extLst>
                </a:gridCol>
                <a:gridCol w="917182">
                  <a:extLst>
                    <a:ext uri="{9D8B030D-6E8A-4147-A177-3AD203B41FA5}">
                      <a16:colId xmlns:a16="http://schemas.microsoft.com/office/drawing/2014/main" val="3252566867"/>
                    </a:ext>
                  </a:extLst>
                </a:gridCol>
                <a:gridCol w="2199819">
                  <a:extLst>
                    <a:ext uri="{9D8B030D-6E8A-4147-A177-3AD203B41FA5}">
                      <a16:colId xmlns:a16="http://schemas.microsoft.com/office/drawing/2014/main" val="3275117176"/>
                    </a:ext>
                  </a:extLst>
                </a:gridCol>
                <a:gridCol w="3241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5976">
                  <a:extLst>
                    <a:ext uri="{9D8B030D-6E8A-4147-A177-3AD203B41FA5}">
                      <a16:colId xmlns:a16="http://schemas.microsoft.com/office/drawing/2014/main" val="1621662928"/>
                    </a:ext>
                  </a:extLst>
                </a:gridCol>
              </a:tblGrid>
              <a:tr h="539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實習單位名稱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  <a:endParaRPr lang="zh-TW" alt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名單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實習單位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01045101"/>
                  </a:ext>
                </a:extLst>
              </a:tr>
              <a:tr h="8960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strike="noStrike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振興醫療財團法人振興醫院</a:t>
                      </a:r>
                      <a:endParaRPr lang="zh-TW" sz="2000" strike="noStrike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strike="noStrike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altLang="zh-TW" sz="1800" strike="noStrike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戴○柔、翁</a:t>
                      </a:r>
                      <a:r>
                        <a:rPr lang="zh-TW" altLang="en-US" sz="20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濬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劉</a:t>
                      </a:r>
                      <a:r>
                        <a:rPr lang="zh-TW" altLang="en-US" sz="20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惠</a:t>
                      </a: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strike="noStrike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醫療品質管理中心</a:t>
                      </a:r>
                      <a:r>
                        <a:rPr lang="en-US" altLang="zh-TW" sz="1800" strike="noStrike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[2</a:t>
                      </a:r>
                      <a:r>
                        <a:rPr lang="zh-TW" altLang="en-US" sz="1800" strike="noStrike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名</a:t>
                      </a:r>
                      <a:r>
                        <a:rPr lang="en-US" altLang="zh-TW" sz="1800" strike="noStrike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]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strike="noStrike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護理師助理員</a:t>
                      </a:r>
                      <a:r>
                        <a:rPr lang="en-US" altLang="zh-TW" sz="1800" strike="noStrike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[2</a:t>
                      </a:r>
                      <a:r>
                        <a:rPr lang="zh-TW" altLang="en-US" sz="1800" strike="noStrike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名</a:t>
                      </a:r>
                      <a:r>
                        <a:rPr lang="en-US" altLang="zh-TW" sz="1800" strike="noStrike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]</a:t>
                      </a:r>
                      <a:endParaRPr lang="zh-TW" altLang="en-US" sz="1800" strike="noStrike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15659755"/>
                  </a:ext>
                </a:extLst>
              </a:tr>
              <a:tr h="12096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衛生福利部雙和醫院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委託臺北醫學大學興建經營</a:t>
                      </a: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彭</a:t>
                      </a:r>
                      <a:r>
                        <a:rPr lang="zh-TW" altLang="en-US" sz="20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荃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人力資源室</a:t>
                      </a: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請詳閱雙和醫院提供之實習須知檔案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35938762"/>
                  </a:ext>
                </a:extLst>
              </a:tr>
              <a:tr h="13441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新北市立聯合醫院</a:t>
                      </a:r>
                      <a:endParaRPr lang="en-US" alt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三重院區</a:t>
                      </a: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吳</a:t>
                      </a:r>
                      <a:r>
                        <a:rPr lang="zh-TW" altLang="en-US" sz="20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萱、林</a:t>
                      </a:r>
                      <a:r>
                        <a:rPr lang="zh-TW" altLang="en-US" sz="20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琦</a:t>
                      </a: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醫療事務室</a:t>
                      </a: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醫療品質管理中心</a:t>
                      </a: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企劃室</a:t>
                      </a: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工務室</a:t>
                      </a: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社區醫學部</a:t>
                      </a: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職業安全衛生室</a:t>
                      </a: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【</a:t>
                      </a:r>
                      <a:r>
                        <a:rPr lang="zh-TW" altLang="en-US" sz="18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履歷上須註明志願排序</a:t>
                      </a:r>
                      <a:r>
                        <a:rPr lang="en-US" altLang="zh-TW" sz="1800" b="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】</a:t>
                      </a:r>
                      <a:r>
                        <a:rPr lang="zh-TW" altLang="en-US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實習單位</a:t>
                      </a:r>
                      <a:endParaRPr lang="en-US" alt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報到當天知悉</a:t>
                      </a: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08055052"/>
                  </a:ext>
                </a:extLst>
              </a:tr>
              <a:tr h="8960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國防醫學院三軍總醫院</a:t>
                      </a:r>
                      <a:endParaRPr lang="en-US" alt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內湖院區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常</a:t>
                      </a:r>
                      <a:r>
                        <a:rPr lang="zh-TW" altLang="en-US" sz="20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珊、張</a:t>
                      </a:r>
                      <a:r>
                        <a:rPr lang="zh-TW" altLang="en-US" sz="20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芝</a:t>
                      </a: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醫學資訊室 病歷資訊組</a:t>
                      </a: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41715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431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2000">
        <p14:pan dir="r"/>
      </p:transition>
    </mc:Choice>
    <mc:Fallback xmlns="">
      <p:transition spd="slow" advClick="0" advTm="200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9F1CBCE1-A96E-8100-13C0-23A259DC6F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59240" y="6492875"/>
            <a:ext cx="2743200" cy="365125"/>
          </a:xfrm>
        </p:spPr>
        <p:txBody>
          <a:bodyPr/>
          <a:lstStyle/>
          <a:p>
            <a:fld id="{5F27A8B7-2F41-4F1E-901F-C072F65DED56}" type="slidenum">
              <a:rPr lang="zh-CN" altLang="en-US" smtClean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41</a:t>
            </a:fld>
            <a:endParaRPr lang="zh-CN" altLang="en-US" dirty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4" name="文本框 31">
            <a:extLst>
              <a:ext uri="{FF2B5EF4-FFF2-40B4-BE49-F238E27FC236}">
                <a16:creationId xmlns:a16="http://schemas.microsoft.com/office/drawing/2014/main" id="{679645F4-9652-C875-086E-4B4E3026819F}"/>
              </a:ext>
            </a:extLst>
          </p:cNvPr>
          <p:cNvSpPr txBox="1"/>
          <p:nvPr/>
        </p:nvSpPr>
        <p:spPr>
          <a:xfrm>
            <a:off x="2590302" y="632127"/>
            <a:ext cx="7011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字魂105号-简雅黑" panose="00000500000000000000" pitchFamily="2" charset="-122"/>
                <a:sym typeface="思源黑体" panose="020B0500000000000000" pitchFamily="34" charset="-122"/>
              </a:rPr>
              <a:t>實習單位（第</a:t>
            </a:r>
            <a:r>
              <a:rPr lang="zh-TW" altLang="en-US" sz="4000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字魂105号-简雅黑" panose="00000500000000000000" pitchFamily="2" charset="-122"/>
                <a:sym typeface="思源黑体" panose="020B0500000000000000" pitchFamily="34" charset="-122"/>
              </a:rPr>
              <a:t>二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字魂105号-简雅黑" panose="00000500000000000000" pitchFamily="2" charset="-122"/>
                <a:sym typeface="思源黑体" panose="020B0500000000000000" pitchFamily="34" charset="-122"/>
              </a:rPr>
              <a:t>階段確定名單）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A842B172-531C-7C06-F747-1279155F3E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002341"/>
              </p:ext>
            </p:extLst>
          </p:nvPr>
        </p:nvGraphicFramePr>
        <p:xfrm>
          <a:off x="85164" y="1536950"/>
          <a:ext cx="12021671" cy="4955925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4592654">
                  <a:extLst>
                    <a:ext uri="{9D8B030D-6E8A-4147-A177-3AD203B41FA5}">
                      <a16:colId xmlns:a16="http://schemas.microsoft.com/office/drawing/2014/main" val="3439440255"/>
                    </a:ext>
                  </a:extLst>
                </a:gridCol>
                <a:gridCol w="736864">
                  <a:extLst>
                    <a:ext uri="{9D8B030D-6E8A-4147-A177-3AD203B41FA5}">
                      <a16:colId xmlns:a16="http://schemas.microsoft.com/office/drawing/2014/main" val="3252566867"/>
                    </a:ext>
                  </a:extLst>
                </a:gridCol>
                <a:gridCol w="1963271">
                  <a:extLst>
                    <a:ext uri="{9D8B030D-6E8A-4147-A177-3AD203B41FA5}">
                      <a16:colId xmlns:a16="http://schemas.microsoft.com/office/drawing/2014/main" val="3275117176"/>
                    </a:ext>
                  </a:extLst>
                </a:gridCol>
                <a:gridCol w="3101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7094">
                  <a:extLst>
                    <a:ext uri="{9D8B030D-6E8A-4147-A177-3AD203B41FA5}">
                      <a16:colId xmlns:a16="http://schemas.microsoft.com/office/drawing/2014/main" val="1621662928"/>
                    </a:ext>
                  </a:extLst>
                </a:gridCol>
              </a:tblGrid>
              <a:tr h="626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實習單位名稱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  <a:endParaRPr lang="zh-TW" alt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名單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實習單位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01045101"/>
                  </a:ext>
                </a:extLst>
              </a:tr>
              <a:tr h="20488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醫療財團法人徐元智先生醫藥基金會</a:t>
                      </a:r>
                      <a:endParaRPr lang="en-US" alt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亞東紀念醫院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黃</a:t>
                      </a:r>
                      <a:r>
                        <a:rPr lang="zh-TW" altLang="en-US" sz="20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禎、李</a:t>
                      </a:r>
                      <a:r>
                        <a:rPr lang="zh-TW" altLang="en-US" sz="20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晨、林</a:t>
                      </a:r>
                      <a:r>
                        <a:rPr lang="zh-TW" altLang="en-US" sz="20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懿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人力資源處</a:t>
                      </a:r>
                      <a:r>
                        <a:rPr lang="en-US" altLang="zh-TW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健康管理中心</a:t>
                      </a:r>
                      <a:r>
                        <a:rPr lang="en-US" altLang="zh-TW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秘書處</a:t>
                      </a:r>
                      <a:r>
                        <a:rPr lang="en-US" altLang="zh-TW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稽核處</a:t>
                      </a:r>
                      <a:r>
                        <a:rPr lang="en-US" altLang="zh-TW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企劃處</a:t>
                      </a:r>
                      <a:r>
                        <a:rPr lang="en-US" altLang="zh-TW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&amp;</a:t>
                      </a:r>
                      <a:r>
                        <a:rPr lang="zh-TW" altLang="en-US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公關室</a:t>
                      </a:r>
                      <a:r>
                        <a:rPr lang="en-US" altLang="zh-TW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會計處</a:t>
                      </a:r>
                      <a:r>
                        <a:rPr lang="en-US" altLang="zh-TW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醫療事務處</a:t>
                      </a:r>
                      <a:r>
                        <a:rPr lang="en-US" altLang="zh-TW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職業安全暨總務處</a:t>
                      </a:r>
                      <a:r>
                        <a:rPr lang="en-US" altLang="zh-TW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資材處</a:t>
                      </a:r>
                      <a:r>
                        <a:rPr lang="en-US" altLang="zh-TW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社區健康發展中心</a:t>
                      </a:r>
                      <a:r>
                        <a:rPr lang="en-US" altLang="zh-TW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品質管理中心</a:t>
                      </a:r>
                      <a:r>
                        <a:rPr lang="en-US" altLang="zh-TW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9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教學部</a:t>
                      </a:r>
                      <a:endParaRPr lang="en-US" altLang="zh-TW" sz="19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依學生意願協助進行媒合，實習單位工作內容可參考簡報。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非能符合學生需求</a:t>
                      </a:r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※</a:t>
                      </a:r>
                      <a:r>
                        <a:rPr lang="zh-TW" altLang="en-US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請詳閱亞東醫院提供之實習須知檔案</a:t>
                      </a:r>
                      <a:endParaRPr lang="zh-TW" altLang="zh-TW" sz="16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91980919"/>
                  </a:ext>
                </a:extLst>
              </a:tr>
              <a:tr h="8692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佛教慈濟醫療財團法人臺台北慈濟醫院</a:t>
                      </a:r>
                      <a:endParaRPr lang="zh-TW" alt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謝</a:t>
                      </a:r>
                      <a:r>
                        <a:rPr lang="zh-TW" altLang="en-US" sz="20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芳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劉</a:t>
                      </a:r>
                      <a:r>
                        <a:rPr lang="zh-TW" altLang="en-US" sz="20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彬、林</a:t>
                      </a:r>
                      <a:r>
                        <a:rPr lang="zh-TW" altLang="en-US" sz="20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嫻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癌症中心</a:t>
                      </a:r>
                      <a:r>
                        <a:rPr lang="en-US" altLang="zh-TW" sz="2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[2</a:t>
                      </a: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名</a:t>
                      </a:r>
                      <a:r>
                        <a:rPr lang="en-US" altLang="zh-TW" sz="2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]</a:t>
                      </a:r>
                      <a:endParaRPr lang="en-US" alt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智慧醫療創新發展中心</a:t>
                      </a:r>
                      <a:r>
                        <a:rPr lang="en-US" altLang="zh-TW" sz="2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[2</a:t>
                      </a: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名</a:t>
                      </a:r>
                      <a:r>
                        <a:rPr lang="en-US" altLang="zh-TW" sz="2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]</a:t>
                      </a:r>
                      <a:endParaRPr lang="zh-TW" altLang="en-US" sz="20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08055052"/>
                  </a:ext>
                </a:extLst>
              </a:tr>
              <a:tr h="126516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國立臺灣大學醫學院附設醫院北護分院</a:t>
                      </a: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連</a:t>
                      </a:r>
                      <a:r>
                        <a:rPr lang="zh-TW" altLang="en-US" sz="20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成、蔡</a:t>
                      </a:r>
                      <a:r>
                        <a:rPr lang="zh-TW" altLang="en-US" sz="2000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</a:t>
                      </a: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益</a:t>
                      </a: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社會工作組</a:t>
                      </a:r>
                      <a:endParaRPr lang="zh-TW" altLang="en-US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2190" marR="1219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41715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85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2000">
        <p14:pan dir="r"/>
      </p:transition>
    </mc:Choice>
    <mc:Fallback xmlns="">
      <p:transition spd="slow" advClick="0" advTm="200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2613542" y="2206459"/>
            <a:ext cx="696491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11500" b="1" spc="1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思源黑体" panose="020B0500000000000000" pitchFamily="34" charset="-122"/>
              </a:rPr>
              <a:t>THE END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3153140" y="3846595"/>
            <a:ext cx="6065099" cy="722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45000"/>
              </a:lnSpc>
            </a:pPr>
            <a:r>
              <a:rPr lang="en-US" altLang="zh-TW" sz="3200" b="1" dirty="0">
                <a:solidFill>
                  <a:schemeClr val="accent1">
                    <a:alpha val="99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JP Regular" pitchFamily="34" charset="-120"/>
              </a:rPr>
              <a:t>※</a:t>
            </a:r>
            <a:r>
              <a:rPr lang="zh-TW" altLang="en-US" sz="3200" b="1" dirty="0">
                <a:solidFill>
                  <a:schemeClr val="accent1">
                    <a:alpha val="99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JP Regular" pitchFamily="34" charset="-120"/>
              </a:rPr>
              <a:t>此簡報已放至系網「實習專區」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830" y="1524592"/>
            <a:ext cx="345519" cy="35611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14" y="2866152"/>
            <a:ext cx="271331" cy="271331"/>
          </a:xfrm>
          <a:prstGeom prst="rect">
            <a:avLst/>
          </a:prstGeo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58FCA1F-49EC-47EE-7AAB-56A099CA52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27A8B7-2F41-4F1E-901F-C072F65DED56}" type="slidenum">
              <a:rPr lang="zh-CN" altLang="en-US" smtClean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42</a:t>
            </a:fld>
            <a:endParaRPr lang="zh-CN" altLang="en-US" dirty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">
        <p:circle/>
      </p:transition>
    </mc:Choice>
    <mc:Fallback xmlns="">
      <p:transition spd="slow" advClick="0" advTm="2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4973287" y="672880"/>
            <a:ext cx="2374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  <a:sym typeface="思源黑体" panose="020B0500000000000000" pitchFamily="34" charset="-122"/>
              </a:rPr>
              <a:t>繳交期限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252D13A-14C8-807F-80F4-626BB811232C}"/>
              </a:ext>
            </a:extLst>
          </p:cNvPr>
          <p:cNvSpPr/>
          <p:nvPr/>
        </p:nvSpPr>
        <p:spPr>
          <a:xfrm>
            <a:off x="878750" y="1485886"/>
            <a:ext cx="10434498" cy="2794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實習資料電子檔請於</a:t>
            </a:r>
            <a:r>
              <a:rPr lang="en-US" altLang="zh-TW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11/26(</a:t>
            </a:r>
            <a:r>
              <a:rPr lang="zh-TW" alt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三</a:t>
            </a:r>
            <a:r>
              <a:rPr lang="en-US" altLang="zh-TW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zh-TW" alt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 至</a:t>
            </a:r>
            <a:r>
              <a:rPr lang="en-US" altLang="zh-TW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12/1(</a:t>
            </a:r>
            <a:r>
              <a:rPr lang="zh-TW" alt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一</a:t>
            </a:r>
            <a:r>
              <a:rPr lang="en-US" altLang="zh-TW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)17:00</a:t>
            </a:r>
            <a:r>
              <a:rPr lang="zh-TW" alt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前</a:t>
            </a:r>
            <a:r>
              <a:rPr lang="zh-TW" altLang="en-US" sz="2400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繳交給班代，而班代需於</a:t>
            </a:r>
            <a:r>
              <a:rPr lang="en-US" altLang="zh-TW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12/4(</a:t>
            </a:r>
            <a:r>
              <a:rPr lang="zh-TW" alt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四</a:t>
            </a:r>
            <a:r>
              <a:rPr lang="en-US" altLang="zh-TW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)12:00</a:t>
            </a:r>
            <a:r>
              <a:rPr lang="zh-TW" alt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前</a:t>
            </a:r>
            <a:r>
              <a:rPr lang="zh-TW" altLang="en-US" sz="2400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繳交至系辦助教信箱。</a:t>
            </a:r>
            <a:endParaRPr lang="en-US" altLang="zh-TW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b="1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體檢部分</a:t>
            </a:r>
            <a:r>
              <a:rPr lang="zh-TW" altLang="en-US" sz="2400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為符合多數單位</a:t>
            </a:r>
            <a:r>
              <a:rPr lang="zh-TW" altLang="en-US" sz="2400" u="sng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三個月內</a:t>
            </a:r>
            <a:r>
              <a:rPr lang="zh-TW" altLang="en-US" sz="2400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的期限，請</a:t>
            </a:r>
            <a:r>
              <a:rPr lang="en-US" altLang="zh-TW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12/1(</a:t>
            </a:r>
            <a:r>
              <a:rPr lang="zh-TW" alt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一</a:t>
            </a:r>
            <a:r>
              <a:rPr lang="en-US" altLang="zh-TW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zh-TW" alt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後</a:t>
            </a:r>
            <a:r>
              <a:rPr lang="zh-TW" altLang="en-US" sz="2400" b="1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開始至醫院檢查</a:t>
            </a:r>
            <a:r>
              <a:rPr lang="zh-TW" altLang="en-US" sz="2400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。</a:t>
            </a:r>
            <a:endParaRPr lang="en-US" altLang="zh-TW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b="1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體檢報告最晚</a:t>
            </a:r>
            <a:r>
              <a:rPr lang="zh-TW" altLang="en-US" sz="2400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於</a:t>
            </a:r>
            <a:r>
              <a:rPr lang="en-US" altLang="zh-TW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12/24(</a:t>
            </a:r>
            <a:r>
              <a:rPr lang="zh-TW" alt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三</a:t>
            </a:r>
            <a:r>
              <a:rPr lang="en-US" altLang="zh-TW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)17:00</a:t>
            </a:r>
            <a:r>
              <a:rPr lang="zh-TW" alt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前</a:t>
            </a:r>
            <a:r>
              <a:rPr lang="zh-TW" altLang="en-US" sz="2400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掃描電子檔後</a:t>
            </a:r>
            <a:r>
              <a:rPr lang="zh-TW" altLang="en-US" sz="2400" b="1" dirty="0">
                <a:highlight>
                  <a:srgbClr val="FFFF00"/>
                </a:highlight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繳交給班代</a:t>
            </a:r>
            <a:r>
              <a:rPr lang="zh-TW" altLang="en-US" sz="2400" b="1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，</a:t>
            </a:r>
            <a:r>
              <a:rPr lang="zh-TW" altLang="en-US" sz="2400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並由</a:t>
            </a:r>
            <a:r>
              <a:rPr lang="zh-TW" altLang="en-US" sz="2400" b="1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班代於</a:t>
            </a:r>
            <a:r>
              <a:rPr lang="en-US" altLang="zh-TW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12/26(</a:t>
            </a:r>
            <a:r>
              <a:rPr lang="zh-TW" alt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五</a:t>
            </a:r>
            <a:r>
              <a:rPr lang="en-US" altLang="zh-TW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)12:00</a:t>
            </a:r>
            <a:r>
              <a:rPr lang="zh-TW" alt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前</a:t>
            </a:r>
            <a:r>
              <a:rPr lang="zh-TW" altLang="en-US" sz="2400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繳交至系辦助教信箱。</a:t>
            </a:r>
            <a:endParaRPr lang="en-US" altLang="zh-TW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1EDF8578-1EE9-7C1C-0501-234CE4EE3D1D}"/>
              </a:ext>
            </a:extLst>
          </p:cNvPr>
          <p:cNvSpPr txBox="1"/>
          <p:nvPr/>
        </p:nvSpPr>
        <p:spPr>
          <a:xfrm>
            <a:off x="2909620" y="4490609"/>
            <a:ext cx="7755452" cy="2243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※</a:t>
            </a:r>
            <a:r>
              <a:rPr lang="zh-TW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所有資料皆以個人資料夾為單位，請同學留意</a:t>
            </a:r>
            <a:endParaRPr lang="en-US" altLang="zh-TW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※</a:t>
            </a:r>
            <a:r>
              <a:rPr lang="zh-TW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若未於期限內繳交，將取消此次的實習資格。</a:t>
            </a:r>
            <a:endParaRPr lang="en-US" altLang="zh-TW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※</a:t>
            </a:r>
            <a:r>
              <a:rPr lang="zh-TW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請班代於</a:t>
            </a:r>
            <a:r>
              <a:rPr lang="en-US" altLang="zh-TW" sz="2400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11/23(</a:t>
            </a:r>
            <a:r>
              <a:rPr lang="zh-TW" altLang="en-US" sz="2400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日</a:t>
            </a:r>
            <a:r>
              <a:rPr lang="en-US" altLang="zh-TW" sz="2400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)23:59</a:t>
            </a:r>
            <a:r>
              <a:rPr lang="zh-TW" altLang="en-US" sz="24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前</a:t>
            </a:r>
            <a:r>
              <a:rPr lang="zh-TW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寄送實習名單給系辦助教    </a:t>
            </a:r>
            <a:endParaRPr lang="en-US" altLang="zh-TW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  </a:t>
            </a:r>
            <a:r>
              <a:rPr lang="en-US" altLang="zh-TW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(chunfong@ntunhs.edu.tw)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B6D7AF9-954C-4646-2057-AE8FABD97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27A8B7-2F41-4F1E-901F-C072F65DED56}" type="slidenum">
              <a:rPr lang="zh-CN" altLang="en-US" smtClean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5</a:t>
            </a:fld>
            <a:endParaRPr lang="zh-CN" altLang="en-US" dirty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pic>
        <p:nvPicPr>
          <p:cNvPr id="4" name="Image 4" descr="preencoded.png">
            <a:extLst>
              <a:ext uri="{FF2B5EF4-FFF2-40B4-BE49-F238E27FC236}">
                <a16:creationId xmlns:a16="http://schemas.microsoft.com/office/drawing/2014/main" id="{4A62B170-20F7-2AA9-CF2D-07DA0D5AB74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9000"/>
          </a:blip>
          <a:stretch>
            <a:fillRect/>
          </a:stretch>
        </p:blipFill>
        <p:spPr>
          <a:xfrm>
            <a:off x="4388319" y="672880"/>
            <a:ext cx="508860" cy="7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4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2000">
        <p14:pan dir="r"/>
      </p:transition>
    </mc:Choice>
    <mc:Fallback xmlns="">
      <p:transition spd="slow" advClick="0" advTm="2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622C67AC-07D1-A03B-CAF5-FE845B9678F3}"/>
              </a:ext>
            </a:extLst>
          </p:cNvPr>
          <p:cNvSpPr txBox="1"/>
          <p:nvPr/>
        </p:nvSpPr>
        <p:spPr>
          <a:xfrm>
            <a:off x="1476732" y="1938659"/>
            <a:ext cx="9238536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+mj-lt"/>
              <a:buAutoNum type="arabicPeriod"/>
            </a:pPr>
            <a:r>
              <a:rPr lang="zh-TW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實習履歷</a:t>
            </a:r>
            <a:r>
              <a:rPr lang="en-US" altLang="zh-TW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包含單位提供之履歷</a:t>
            </a:r>
            <a:r>
              <a:rPr lang="en-US" altLang="zh-TW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	</a:t>
            </a:r>
            <a:r>
              <a:rPr lang="en-US" altLang="zh-TW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*</a:t>
            </a:r>
            <a:r>
              <a:rPr lang="zh-TW" alt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註</a:t>
            </a:r>
            <a:r>
              <a:rPr lang="en-US" altLang="zh-TW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zh-TW" alt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已繳過履歷者免繳</a:t>
            </a:r>
            <a:r>
              <a:rPr lang="en-US" altLang="zh-TW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(11/26(</a:t>
            </a:r>
            <a:r>
              <a:rPr lang="zh-TW" alt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三</a:t>
            </a:r>
            <a:r>
              <a:rPr lang="en-US" altLang="zh-TW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zh-TW" alt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 至</a:t>
            </a:r>
            <a:r>
              <a:rPr lang="en-US" altLang="zh-TW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12/1(</a:t>
            </a:r>
            <a:r>
              <a:rPr lang="zh-TW" alt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一</a:t>
            </a:r>
            <a:r>
              <a:rPr lang="en-US" altLang="zh-TW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)17:00</a:t>
            </a:r>
            <a:r>
              <a:rPr lang="zh-TW" alt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前</a:t>
            </a:r>
            <a:r>
              <a:rPr lang="en-US" altLang="zh-TW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zh-TW" alt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 </a:t>
            </a:r>
            <a:r>
              <a:rPr lang="en-US" altLang="zh-TW" sz="3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zh-TW" altLang="en-US" sz="32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 </a:t>
            </a:r>
            <a:endParaRPr lang="en-US" altLang="zh-TW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514350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+mj-lt"/>
              <a:buAutoNum type="arabicPeriod"/>
            </a:pPr>
            <a:r>
              <a:rPr lang="zh-TW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體檢報告資料</a:t>
            </a:r>
            <a:r>
              <a:rPr lang="en-US" altLang="zh-TW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(12/28(</a:t>
            </a:r>
            <a:r>
              <a:rPr lang="zh-TW" alt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日</a:t>
            </a:r>
            <a:r>
              <a:rPr lang="en-US" altLang="zh-TW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)23:59</a:t>
            </a:r>
            <a:r>
              <a:rPr lang="zh-TW" alt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前</a:t>
            </a:r>
            <a:r>
              <a:rPr lang="en-US" altLang="zh-TW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14350" lvl="0" indent="-514350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+mj-lt"/>
              <a:buAutoNum type="arabicPeriod"/>
            </a:pPr>
            <a:r>
              <a:rPr lang="zh-TW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其他學生實習相關資料</a:t>
            </a:r>
            <a:r>
              <a:rPr lang="en-US" altLang="zh-TW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(12/1(</a:t>
            </a:r>
            <a:r>
              <a:rPr lang="zh-TW" alt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一</a:t>
            </a:r>
            <a:r>
              <a:rPr lang="en-US" altLang="zh-TW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17:00</a:t>
            </a:r>
            <a:r>
              <a:rPr lang="zh-TW" alt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前</a:t>
            </a:r>
            <a:r>
              <a:rPr lang="en-US" altLang="zh-TW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altLang="zh-TW" sz="3200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TW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139AB8A-304A-BDB6-6100-13DFD08CB94F}"/>
              </a:ext>
            </a:extLst>
          </p:cNvPr>
          <p:cNvSpPr/>
          <p:nvPr/>
        </p:nvSpPr>
        <p:spPr>
          <a:xfrm>
            <a:off x="2480337" y="5357110"/>
            <a:ext cx="8234931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2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繳交方式：</a:t>
            </a:r>
            <a:endParaRPr lang="en-US" altLang="zh-TW" sz="28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zh-TW" altLang="en-US" sz="2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履歷、體檢報告與相關資料</a:t>
            </a:r>
            <a:r>
              <a:rPr lang="zh-TW" altLang="en-US" sz="2800" b="1" dirty="0">
                <a:highlight>
                  <a:srgbClr val="FFFF00"/>
                </a:highlight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交給班代</a:t>
            </a:r>
            <a:r>
              <a:rPr lang="en-US" altLang="zh-TW" sz="2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個人資料夾</a:t>
            </a:r>
            <a:r>
              <a:rPr lang="en-US" altLang="zh-TW" sz="2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E3F1257-7195-76B7-18BC-12C9F0C54F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27A8B7-2F41-4F1E-901F-C072F65DED56}" type="slidenum">
              <a:rPr lang="zh-CN" altLang="en-US" smtClean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6</a:t>
            </a:fld>
            <a:endParaRPr lang="zh-CN" altLang="en-US" dirty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A9557034-9D01-0865-1165-7D9259873326}"/>
              </a:ext>
            </a:extLst>
          </p:cNvPr>
          <p:cNvGrpSpPr/>
          <p:nvPr/>
        </p:nvGrpSpPr>
        <p:grpSpPr>
          <a:xfrm>
            <a:off x="1840013" y="1025297"/>
            <a:ext cx="8511974" cy="707886"/>
            <a:chOff x="1891051" y="967504"/>
            <a:chExt cx="8511974" cy="707886"/>
          </a:xfrm>
        </p:grpSpPr>
        <p:sp>
          <p:nvSpPr>
            <p:cNvPr id="21" name="文本框 20"/>
            <p:cNvSpPr txBox="1"/>
            <p:nvPr/>
          </p:nvSpPr>
          <p:spPr>
            <a:xfrm>
              <a:off x="2630547" y="967504"/>
              <a:ext cx="77724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TW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Calibri" panose="020F0502020204030204" pitchFamily="34" charset="0"/>
                  <a:ea typeface="微軟正黑體" panose="020B0604030504040204" pitchFamily="34" charset="-120"/>
                  <a:cs typeface="Calibri" panose="020F0502020204030204" pitchFamily="34" charset="0"/>
                  <a:sym typeface="思源黑体" panose="020B0500000000000000" pitchFamily="34" charset="-122"/>
                </a:rPr>
                <a:t>準備重要資料繳交時程</a:t>
              </a:r>
              <a:r>
                <a:rPr kumimoji="0" lang="en-US" altLang="zh-TW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思源黑体" panose="020B0500000000000000" pitchFamily="34" charset="-122"/>
                </a:rPr>
                <a:t>(</a:t>
              </a:r>
              <a:r>
                <a:rPr kumimoji="0" lang="zh-TW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Calibri" panose="020F0502020204030204" pitchFamily="34" charset="0"/>
                  <a:ea typeface="微軟正黑體" panose="020B0604030504040204" pitchFamily="34" charset="-120"/>
                  <a:cs typeface="Calibri" panose="020F0502020204030204" pitchFamily="34" charset="0"/>
                  <a:sym typeface="思源黑体" panose="020B0500000000000000" pitchFamily="34" charset="-122"/>
                </a:rPr>
                <a:t>全部同學</a:t>
              </a:r>
              <a:r>
                <a:rPr kumimoji="0" lang="en-US" altLang="zh-TW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思源黑体" panose="020B0500000000000000" pitchFamily="34" charset="-122"/>
                </a:rPr>
                <a:t>)</a:t>
              </a:r>
            </a:p>
          </p:txBody>
        </p:sp>
        <p:pic>
          <p:nvPicPr>
            <p:cNvPr id="3" name="Image 3" descr="preencoded.png">
              <a:extLst>
                <a:ext uri="{FF2B5EF4-FFF2-40B4-BE49-F238E27FC236}">
                  <a16:creationId xmlns:a16="http://schemas.microsoft.com/office/drawing/2014/main" id="{3CEF7FEE-A565-E3BB-8A24-6B70861F9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99000"/>
            </a:blip>
            <a:stretch>
              <a:fillRect/>
            </a:stretch>
          </p:blipFill>
          <p:spPr>
            <a:xfrm>
              <a:off x="1891051" y="1024145"/>
              <a:ext cx="739496" cy="5785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41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2000">
        <p14:pan dir="r"/>
      </p:transition>
    </mc:Choice>
    <mc:Fallback xmlns="">
      <p:transition spd="slow" advClick="0" advTm="2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2478190" y="765743"/>
            <a:ext cx="8130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  <a:sym typeface="思源黑体" panose="020B0500000000000000" pitchFamily="34" charset="-122"/>
              </a:rPr>
              <a:t>實習履歷、體檢報告與其他須繳交資料</a:t>
            </a:r>
          </a:p>
        </p:txBody>
      </p:sp>
      <p:sp>
        <p:nvSpPr>
          <p:cNvPr id="2" name="內容版面配置區 2">
            <a:extLst>
              <a:ext uri="{FF2B5EF4-FFF2-40B4-BE49-F238E27FC236}">
                <a16:creationId xmlns:a16="http://schemas.microsoft.com/office/drawing/2014/main" id="{05DC0E2E-9E3D-7D4D-0A2E-3C3FD9AED212}"/>
              </a:ext>
            </a:extLst>
          </p:cNvPr>
          <p:cNvSpPr txBox="1">
            <a:spLocks/>
          </p:cNvSpPr>
          <p:nvPr/>
        </p:nvSpPr>
        <p:spPr>
          <a:xfrm>
            <a:off x="1008470" y="1966072"/>
            <a:ext cx="11069906" cy="3172078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A5A69"/>
              </a:buClr>
              <a:buFont typeface="Wingdings" panose="05000000000000000000" pitchFamily="2" charset="2"/>
              <a:buChar char="u"/>
            </a:pPr>
            <a:r>
              <a:rPr lang="zh-TW" altLang="en-US" sz="2800" b="1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表單請上學校</a:t>
            </a:r>
            <a:r>
              <a:rPr lang="zh-TW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系網</a:t>
            </a:r>
            <a:r>
              <a:rPr lang="zh-TW" altLang="en-US" sz="2800" b="1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自行下載</a:t>
            </a:r>
            <a:endParaRPr lang="en-US" altLang="zh-TW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Font typeface="Calibri" panose="020F0502020204030204" pitchFamily="34" charset="0"/>
              <a:buNone/>
            </a:pPr>
            <a:r>
              <a:rPr lang="en-US" altLang="zh-TW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800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學校首頁→教學單位→健康事業管理系所→實習專區→ 四技實習表單</a:t>
            </a:r>
            <a:r>
              <a:rPr lang="en-US" altLang="zh-TW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US" altLang="zh-TW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r>
              <a:rPr lang="zh-TW" altLang="en-US" sz="2800" b="1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繳交方式：</a:t>
            </a:r>
            <a:endParaRPr lang="en-US" altLang="zh-TW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r>
              <a:rPr lang="zh-TW" altLang="en-US" sz="2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履歷、體檢報告與相關資料</a:t>
            </a:r>
            <a:r>
              <a:rPr lang="zh-TW" altLang="en-US" sz="2800" b="1" u="sng" dirty="0">
                <a:solidFill>
                  <a:schemeClr val="tx2">
                    <a:lumMod val="75000"/>
                  </a:schemeClr>
                </a:solidFill>
                <a:highlight>
                  <a:srgbClr val="FFFF00"/>
                </a:highlight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交給班代</a:t>
            </a:r>
            <a:r>
              <a:rPr lang="en-US" altLang="zh-TW" sz="2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個人資料夾</a:t>
            </a:r>
            <a:r>
              <a:rPr lang="en-US" altLang="zh-TW" sz="2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63553044-2CB7-E21F-1497-3B9838118F92}"/>
              </a:ext>
            </a:extLst>
          </p:cNvPr>
          <p:cNvGrpSpPr/>
          <p:nvPr/>
        </p:nvGrpSpPr>
        <p:grpSpPr>
          <a:xfrm>
            <a:off x="298286" y="5710200"/>
            <a:ext cx="6078238" cy="957470"/>
            <a:chOff x="2167545" y="3160393"/>
            <a:chExt cx="7777768" cy="1478952"/>
          </a:xfrm>
        </p:grpSpPr>
        <p:pic>
          <p:nvPicPr>
            <p:cNvPr id="4" name="图片 2">
              <a:extLst>
                <a:ext uri="{FF2B5EF4-FFF2-40B4-BE49-F238E27FC236}">
                  <a16:creationId xmlns:a16="http://schemas.microsoft.com/office/drawing/2014/main" id="{80317EF2-5641-E5BC-681B-18B9A3414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471555">
              <a:off x="8586822" y="3149525"/>
              <a:ext cx="1347623" cy="136935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7265E3-488D-F499-6B27-394EFF548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185658" y="3147360"/>
              <a:ext cx="1123021" cy="1159247"/>
            </a:xfrm>
            <a:prstGeom prst="rect">
              <a:avLst/>
            </a:prstGeom>
          </p:spPr>
        </p:pic>
        <p:pic>
          <p:nvPicPr>
            <p:cNvPr id="6" name="图片 57">
              <a:extLst>
                <a:ext uri="{FF2B5EF4-FFF2-40B4-BE49-F238E27FC236}">
                  <a16:creationId xmlns:a16="http://schemas.microsoft.com/office/drawing/2014/main" id="{4E3B6967-FB1A-77FF-C38C-7A2F94825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1522" y="3233905"/>
              <a:ext cx="1123020" cy="1159246"/>
            </a:xfrm>
            <a:prstGeom prst="rect">
              <a:avLst/>
            </a:prstGeom>
          </p:spPr>
        </p:pic>
        <p:pic>
          <p:nvPicPr>
            <p:cNvPr id="8" name="图片 59">
              <a:extLst>
                <a:ext uri="{FF2B5EF4-FFF2-40B4-BE49-F238E27FC236}">
                  <a16:creationId xmlns:a16="http://schemas.microsoft.com/office/drawing/2014/main" id="{0561494E-7855-DFC0-2F2A-18A1427A0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50375">
              <a:off x="6868268" y="3345737"/>
              <a:ext cx="1383849" cy="1101283"/>
            </a:xfrm>
            <a:prstGeom prst="rect">
              <a:avLst/>
            </a:prstGeom>
          </p:spPr>
        </p:pic>
        <p:pic>
          <p:nvPicPr>
            <p:cNvPr id="10" name="图片 63">
              <a:extLst>
                <a:ext uri="{FF2B5EF4-FFF2-40B4-BE49-F238E27FC236}">
                  <a16:creationId xmlns:a16="http://schemas.microsoft.com/office/drawing/2014/main" id="{1CB93133-9EAB-3FAA-10F2-00D1472BCB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597578">
              <a:off x="3413579" y="3461986"/>
              <a:ext cx="1449057" cy="905661"/>
            </a:xfrm>
            <a:prstGeom prst="rect">
              <a:avLst/>
            </a:prstGeom>
          </p:spPr>
        </p:pic>
      </p:grp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9C5243A-7B82-7901-9314-E1EFC1F191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27A8B7-2F41-4F1E-901F-C072F65DED56}" type="slidenum">
              <a:rPr lang="zh-CN" altLang="en-US" smtClean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7</a:t>
            </a:fld>
            <a:endParaRPr lang="zh-CN" altLang="en-US" dirty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2000">
        <p14:pan dir="r"/>
      </p:transition>
    </mc:Choice>
    <mc:Fallback xmlns="">
      <p:transition spd="slow" advClick="0" advTm="2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2456828" y="840939"/>
            <a:ext cx="7278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  <a:sym typeface="思源黑体" panose="020B0500000000000000" pitchFamily="34" charset="-122"/>
              </a:rPr>
              <a:t>每位實習生皆須上傳</a:t>
            </a:r>
            <a:r>
              <a:rPr kumimoji="0" lang="zh-TW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  <a:sym typeface="思源黑体" panose="020B0500000000000000" pitchFamily="34" charset="-122"/>
              </a:rPr>
              <a:t>疫苗施打證明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0DDE98A8-841B-008D-1E49-A347E89CF008}"/>
              </a:ext>
            </a:extLst>
          </p:cNvPr>
          <p:cNvSpPr txBox="1"/>
          <p:nvPr/>
        </p:nvSpPr>
        <p:spPr>
          <a:xfrm>
            <a:off x="819316" y="1621484"/>
            <a:ext cx="10553365" cy="4906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多數醫院都已規定至少需打滿</a:t>
            </a:r>
            <a:r>
              <a:rPr lang="en-US" altLang="zh-TW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zh-TW" altLang="en-US" sz="2800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劑，若同學尚未打滿者建議盡快排程施打，依照上屆的經驗，沒有符合規定的同學有可能會無法進入實習單位導致延後實習，有的單位會規定疫苗施打狀況符合前每週都需要</a:t>
            </a:r>
            <a:r>
              <a:rPr lang="en-US" altLang="zh-TW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PCR</a:t>
            </a:r>
            <a:r>
              <a:rPr lang="zh-TW" altLang="en-US" sz="2800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檢測，若非身體狀況不允許，建議同學要去施打疫苗並提供最新版的小黃卡。</a:t>
            </a:r>
            <a:endParaRPr lang="en-US" altLang="zh-TW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TW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TW" sz="28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※</a:t>
            </a:r>
            <a:r>
              <a:rPr lang="zh-TW" altLang="en-US" sz="2800" b="1" dirty="0">
                <a:highlight>
                  <a:srgbClr val="FFFF00"/>
                </a:highlight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若有特殊狀況，無法施打疫苗者可與系辦助理聯繫，</a:t>
            </a:r>
            <a:endParaRPr lang="en-US" altLang="zh-TW" sz="2800" b="1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2800" b="1" dirty="0">
                <a:highlight>
                  <a:srgbClr val="FFFF00"/>
                </a:highlight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會協助與單位溝通</a:t>
            </a:r>
            <a:endParaRPr lang="en-US" altLang="zh-TW" sz="2800" b="1" dirty="0">
              <a:solidFill>
                <a:schemeClr val="tx2">
                  <a:lumMod val="75000"/>
                </a:schemeClr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FF421AE-11AC-B53F-11EC-592B11F203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27A8B7-2F41-4F1E-901F-C072F65DED56}" type="slidenum">
              <a:rPr lang="zh-CN" altLang="en-US" smtClean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8</a:t>
            </a:fld>
            <a:endParaRPr lang="zh-CN" altLang="en-US" dirty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2000">
        <p14:pan dir="r"/>
      </p:transition>
    </mc:Choice>
    <mc:Fallback xmlns="">
      <p:transition spd="slow" advClick="0" advTm="2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8501760-9F75-3E44-BC44-85138C9CDD00}"/>
              </a:ext>
            </a:extLst>
          </p:cNvPr>
          <p:cNvSpPr txBox="1">
            <a:spLocks/>
          </p:cNvSpPr>
          <p:nvPr/>
        </p:nvSpPr>
        <p:spPr>
          <a:xfrm>
            <a:off x="4907605" y="879625"/>
            <a:ext cx="2997451" cy="64706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4000" dirty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609B6A0F-2BEC-034B-B941-1F371B337174}"/>
              </a:ext>
            </a:extLst>
          </p:cNvPr>
          <p:cNvSpPr txBox="1">
            <a:spLocks/>
          </p:cNvSpPr>
          <p:nvPr/>
        </p:nvSpPr>
        <p:spPr>
          <a:xfrm>
            <a:off x="942974" y="1819275"/>
            <a:ext cx="10306051" cy="457701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altLang="zh-TW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zh-TW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zh-TW" altLang="en-US" dirty="0">
                <a:highlight>
                  <a:srgbClr val="FFCCCC"/>
                </a:highlight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資料夾</a:t>
            </a:r>
            <a:r>
              <a:rPr lang="zh-TW" altLang="en-US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命名方式為</a:t>
            </a:r>
            <a:r>
              <a:rPr lang="en-US" altLang="zh-TW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〝</a:t>
            </a:r>
            <a:r>
              <a:rPr lang="zh-TW" altLang="en-US" dirty="0">
                <a:highlight>
                  <a:srgbClr val="FFCCCC"/>
                </a:highlight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班級 學號 姓名</a:t>
            </a:r>
            <a:r>
              <a:rPr lang="en-US" altLang="zh-TW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〞(</a:t>
            </a:r>
            <a:r>
              <a:rPr lang="zh-TW" altLang="en-US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中間空一格區隔</a:t>
            </a:r>
            <a:r>
              <a:rPr lang="en-US" altLang="zh-TW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>
              <a:buFont typeface="Arial" pitchFamily="34" charset="0"/>
              <a:buNone/>
            </a:pPr>
            <a:r>
              <a:rPr lang="zh-TW" altLang="en-US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    範例：健四四</a:t>
            </a:r>
            <a:r>
              <a:rPr lang="en-US" altLang="zh-TW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123456789 </a:t>
            </a:r>
            <a:r>
              <a:rPr lang="zh-TW" altLang="en-US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王小明</a:t>
            </a:r>
            <a:endParaRPr lang="en-US" altLang="zh-TW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altLang="zh-TW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zh-TW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lang="zh-TW" altLang="en-US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檔案命名方式為</a:t>
            </a:r>
            <a:r>
              <a:rPr lang="en-US" altLang="zh-TW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〝</a:t>
            </a:r>
            <a:r>
              <a:rPr lang="zh-TW" altLang="en-US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班級 姓名</a:t>
            </a:r>
            <a:r>
              <a:rPr lang="en-US" altLang="zh-TW" dirty="0">
                <a:highlight>
                  <a:srgbClr val="CCFFCC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zh-TW" altLang="en-US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表單名稱</a:t>
            </a:r>
            <a:r>
              <a:rPr lang="en-US" altLang="zh-TW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〞</a:t>
            </a:r>
          </a:p>
          <a:p>
            <a:pPr marL="0" indent="0">
              <a:buFont typeface="Arial" pitchFamily="34" charset="0"/>
              <a:buNone/>
            </a:pPr>
            <a:r>
              <a:rPr lang="en-US" altLang="zh-TW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zh-TW" altLang="en-US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範例：健四四</a:t>
            </a:r>
            <a:r>
              <a:rPr lang="en-US" altLang="zh-TW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zh-TW" altLang="en-US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王小明</a:t>
            </a:r>
            <a:r>
              <a:rPr lang="en-US" altLang="zh-TW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zh-TW" altLang="en-US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實習履歷表</a:t>
            </a:r>
            <a:endParaRPr lang="en-US" altLang="zh-TW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zh-TW" altLang="en-US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                健四四</a:t>
            </a:r>
            <a:r>
              <a:rPr lang="en-US" altLang="zh-TW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zh-TW" altLang="en-US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王小明</a:t>
            </a:r>
            <a:r>
              <a:rPr lang="en-US" altLang="zh-TW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zh-TW" altLang="en-US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體檢報告</a:t>
            </a:r>
            <a:endParaRPr lang="en-US" altLang="zh-TW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zh-TW" altLang="en-US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                健四四</a:t>
            </a:r>
            <a:r>
              <a:rPr lang="en-US" altLang="zh-TW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zh-TW" altLang="en-US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王小明</a:t>
            </a:r>
            <a:r>
              <a:rPr lang="en-US" altLang="zh-TW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zh-TW" altLang="en-US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疫苗施打證明</a:t>
            </a: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B5C08670-EED9-7DEC-019B-AAC7B3F5CBDF}"/>
              </a:ext>
            </a:extLst>
          </p:cNvPr>
          <p:cNvGrpSpPr/>
          <p:nvPr/>
        </p:nvGrpSpPr>
        <p:grpSpPr>
          <a:xfrm>
            <a:off x="1634875" y="805878"/>
            <a:ext cx="8922250" cy="1013397"/>
            <a:chOff x="1779134" y="805878"/>
            <a:chExt cx="8922250" cy="1013397"/>
          </a:xfrm>
        </p:grpSpPr>
        <p:sp>
          <p:nvSpPr>
            <p:cNvPr id="3" name="標題 1">
              <a:extLst>
                <a:ext uri="{FF2B5EF4-FFF2-40B4-BE49-F238E27FC236}">
                  <a16:creationId xmlns:a16="http://schemas.microsoft.com/office/drawing/2014/main" id="{F62A6407-2204-0B14-B5B8-B9047D3AE5D9}"/>
                </a:ext>
              </a:extLst>
            </p:cNvPr>
            <p:cNvSpPr txBox="1">
              <a:spLocks/>
            </p:cNvSpPr>
            <p:nvPr/>
          </p:nvSpPr>
          <p:spPr>
            <a:xfrm>
              <a:off x="2681334" y="892475"/>
              <a:ext cx="8020050" cy="926800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4800" b="1" dirty="0">
                  <a:latin typeface="Calibri" panose="020F0502020204030204" pitchFamily="34" charset="0"/>
                  <a:ea typeface="微軟正黑體" panose="020B0604030504040204" pitchFamily="34" charset="-120"/>
                  <a:cs typeface="Calibri" panose="020F0502020204030204" pitchFamily="34" charset="0"/>
                </a:rPr>
                <a:t>實習資料檔案命名方式</a:t>
              </a:r>
              <a:r>
                <a:rPr lang="en-US" altLang="zh-TW" sz="48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(1/2)</a:t>
              </a:r>
              <a:endParaRPr lang="zh-TW" altLang="en-US" sz="4800" b="1" dirty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endParaRPr>
            </a:p>
          </p:txBody>
        </p:sp>
        <p:pic>
          <p:nvPicPr>
            <p:cNvPr id="7" name="Image 1" descr="preencoded.png">
              <a:extLst>
                <a:ext uri="{FF2B5EF4-FFF2-40B4-BE49-F238E27FC236}">
                  <a16:creationId xmlns:a16="http://schemas.microsoft.com/office/drawing/2014/main" id="{EF390BED-49FA-76B3-BCA3-DB83F0F3F2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99000"/>
            </a:blip>
            <a:stretch>
              <a:fillRect/>
            </a:stretch>
          </p:blipFill>
          <p:spPr>
            <a:xfrm>
              <a:off x="1779134" y="805878"/>
              <a:ext cx="1152838" cy="1013397"/>
            </a:xfrm>
            <a:prstGeom prst="rect">
              <a:avLst/>
            </a:prstGeom>
          </p:spPr>
        </p:pic>
      </p:grp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6A201F0-C9A7-BCC0-0495-A3D6E8C082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27A8B7-2F41-4F1E-901F-C072F65DED56}" type="slidenum">
              <a:rPr lang="zh-CN" altLang="en-US" smtClean="0"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9</a:t>
            </a:fld>
            <a:endParaRPr lang="zh-CN" altLang="en-US" dirty="0"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34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2000">
        <p14:pan dir="r"/>
      </p:transition>
    </mc:Choice>
    <mc:Fallback xmlns="">
      <p:transition spd="slow" advClick="0" advTm="2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34790110-055c-45f0-a6a2-2dbc4c2849b3"/>
  <p:tag name="COMMONDATA" val="eyJoZGlkIjoiYWIyM2ZlMmU0ZjJlMjlmYWZlN2FlMmEyMzExNjdiNjYifQ=="/>
</p:tagLst>
</file>

<file path=ppt/theme/theme1.xml><?xml version="1.0" encoding="utf-8"?>
<a:theme xmlns:a="http://schemas.openxmlformats.org/drawingml/2006/main" name="1_Office 主题​​">
  <a:themeElements>
    <a:clrScheme name="蓝色暖调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31561</TotalTime>
  <Words>3424</Words>
  <Application>Microsoft Office PowerPoint</Application>
  <PresentationFormat>寬螢幕</PresentationFormat>
  <Paragraphs>482</Paragraphs>
  <Slides>42</Slides>
  <Notes>23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42</vt:i4>
      </vt:variant>
    </vt:vector>
  </HeadingPairs>
  <TitlesOfParts>
    <vt:vector size="55" baseType="lpstr">
      <vt:lpstr>等线</vt:lpstr>
      <vt:lpstr>微軟正黑體</vt:lpstr>
      <vt:lpstr>微軟正黑體</vt:lpstr>
      <vt:lpstr>Wingdings</vt:lpstr>
      <vt:lpstr>Calibri</vt:lpstr>
      <vt:lpstr>思源黑体</vt:lpstr>
      <vt:lpstr>Noto Sans JP Bold</vt:lpstr>
      <vt:lpstr>標楷體</vt:lpstr>
      <vt:lpstr>Aptos</vt:lpstr>
      <vt:lpstr>Arial</vt:lpstr>
      <vt:lpstr>Arial Black</vt:lpstr>
      <vt:lpstr>字魂105号-简雅黑</vt:lpstr>
      <vt:lpstr>1_Office 主题​​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123</dc:creator>
  <cp:lastModifiedBy>王淳鋒</cp:lastModifiedBy>
  <cp:revision>5</cp:revision>
  <dcterms:created xsi:type="dcterms:W3CDTF">2021-08-23T01:54:00Z</dcterms:created>
  <dcterms:modified xsi:type="dcterms:W3CDTF">2025-11-26T06:25:54Z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3104AFE222CC4BB2ACE9B59DD385FFCA_12</vt:lpwstr>
  </property>
  <property fmtid="{D5CDD505-2E9C-101B-9397-08002B2CF9AE}" pid="3" name="KSOProductBuildVer">
    <vt:lpwstr>2052-11.1.0.15319</vt:lpwstr>
  </property>
</Properties>
</file>